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79" r:id="rId5"/>
    <p:sldId id="278" r:id="rId6"/>
    <p:sldId id="280" r:id="rId7"/>
    <p:sldId id="281" r:id="rId8"/>
    <p:sldId id="290" r:id="rId9"/>
    <p:sldId id="284" r:id="rId10"/>
    <p:sldId id="291" r:id="rId11"/>
    <p:sldId id="277" r:id="rId12"/>
    <p:sldId id="294" r:id="rId13"/>
    <p:sldId id="295" r:id="rId14"/>
    <p:sldId id="288" r:id="rId15"/>
    <p:sldId id="289" r:id="rId16"/>
    <p:sldId id="296" r:id="rId17"/>
    <p:sldId id="297" r:id="rId18"/>
    <p:sldId id="259" r:id="rId19"/>
    <p:sldId id="260" r:id="rId20"/>
    <p:sldId id="287" r:id="rId21"/>
    <p:sldId id="261" r:id="rId22"/>
    <p:sldId id="262" r:id="rId23"/>
    <p:sldId id="263" r:id="rId24"/>
    <p:sldId id="286" r:id="rId25"/>
    <p:sldId id="264" r:id="rId26"/>
    <p:sldId id="265" r:id="rId27"/>
    <p:sldId id="266" r:id="rId28"/>
    <p:sldId id="285" r:id="rId29"/>
    <p:sldId id="267" r:id="rId30"/>
    <p:sldId id="268" r:id="rId31"/>
    <p:sldId id="269" r:id="rId32"/>
    <p:sldId id="270" r:id="rId33"/>
  </p:sldIdLst>
  <p:sldSz cx="9144000" cy="6858000" type="screen4x3"/>
  <p:notesSz cx="6858000" cy="9144000"/>
  <p:defaultTextStyle>
    <a:defPPr>
      <a:defRPr lang="ha-Latn-NG"/>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9" autoAdjust="0"/>
    <p:restoredTop sz="94660" autoAdjust="0"/>
  </p:normalViewPr>
  <p:slideViewPr>
    <p:cSldViewPr>
      <p:cViewPr>
        <p:scale>
          <a:sx n="40" d="100"/>
          <a:sy n="40" d="100"/>
        </p:scale>
        <p:origin x="-2304" y="-822"/>
      </p:cViewPr>
      <p:guideLst>
        <p:guide orient="horz" pos="2160"/>
        <p:guide pos="2880"/>
      </p:guideLst>
    </p:cSldViewPr>
  </p:slideViewPr>
  <p:outlineViewPr>
    <p:cViewPr>
      <p:scale>
        <a:sx n="33" d="100"/>
        <a:sy n="33" d="100"/>
      </p:scale>
      <p:origin x="0" y="1536"/>
    </p:cViewPr>
  </p:outlineViewPr>
  <p:notesTextViewPr>
    <p:cViewPr>
      <p:scale>
        <a:sx n="100" d="100"/>
        <a:sy n="100" d="100"/>
      </p:scale>
      <p:origin x="0" y="0"/>
    </p:cViewPr>
  </p:notesTextViewPr>
  <p:sorterViewPr>
    <p:cViewPr>
      <p:scale>
        <a:sx n="100" d="100"/>
        <a:sy n="100" d="100"/>
      </p:scale>
      <p:origin x="0" y="299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7A2A1EB9-7B41-44A4-9357-5320D70A498A}" type="datetimeFigureOut">
              <a:rPr lang="ha-Latn-NG"/>
              <a:pPr>
                <a:defRPr/>
              </a:pPr>
              <a:t>14/9/2011</a:t>
            </a:fld>
            <a:endParaRPr lang="ha-Latn-NG"/>
          </a:p>
        </p:txBody>
      </p:sp>
      <p:sp>
        <p:nvSpPr>
          <p:cNvPr id="5" name="Footer Placeholder 2"/>
          <p:cNvSpPr>
            <a:spLocks noGrp="1"/>
          </p:cNvSpPr>
          <p:nvPr>
            <p:ph type="ftr" sz="quarter" idx="11"/>
          </p:nvPr>
        </p:nvSpPr>
        <p:spPr/>
        <p:txBody>
          <a:bodyPr/>
          <a:lstStyle>
            <a:lvl1pPr>
              <a:defRPr/>
            </a:lvl1pPr>
          </a:lstStyle>
          <a:p>
            <a:pPr>
              <a:defRPr/>
            </a:pPr>
            <a:endParaRPr lang="ha-Latn-NG"/>
          </a:p>
        </p:txBody>
      </p:sp>
      <p:sp>
        <p:nvSpPr>
          <p:cNvPr id="6" name="Slide Number Placeholder 22"/>
          <p:cNvSpPr>
            <a:spLocks noGrp="1"/>
          </p:cNvSpPr>
          <p:nvPr>
            <p:ph type="sldNum" sz="quarter" idx="12"/>
          </p:nvPr>
        </p:nvSpPr>
        <p:spPr/>
        <p:txBody>
          <a:bodyPr/>
          <a:lstStyle>
            <a:lvl1pPr>
              <a:defRPr/>
            </a:lvl1pPr>
          </a:lstStyle>
          <a:p>
            <a:pPr>
              <a:defRPr/>
            </a:pPr>
            <a:fld id="{EF406130-4802-415A-8AED-46BB3367DE79}" type="slidenum">
              <a:rPr lang="ha-Latn-NG"/>
              <a:pPr>
                <a:defRPr/>
              </a:pPr>
              <a:t>‹#›</a:t>
            </a:fld>
            <a:endParaRPr lang="ha-Latn-N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996C059-B37D-4CE8-8D6A-71D12FFE0423}" type="datetimeFigureOut">
              <a:rPr lang="ha-Latn-NG"/>
              <a:pPr>
                <a:defRPr/>
              </a:pPr>
              <a:t>14/9/2011</a:t>
            </a:fld>
            <a:endParaRPr lang="ha-Latn-NG"/>
          </a:p>
        </p:txBody>
      </p:sp>
      <p:sp>
        <p:nvSpPr>
          <p:cNvPr id="5" name="Footer Placeholder 2"/>
          <p:cNvSpPr>
            <a:spLocks noGrp="1"/>
          </p:cNvSpPr>
          <p:nvPr>
            <p:ph type="ftr" sz="quarter" idx="11"/>
          </p:nvPr>
        </p:nvSpPr>
        <p:spPr/>
        <p:txBody>
          <a:bodyPr/>
          <a:lstStyle>
            <a:lvl1pPr>
              <a:defRPr/>
            </a:lvl1pPr>
          </a:lstStyle>
          <a:p>
            <a:pPr>
              <a:defRPr/>
            </a:pPr>
            <a:endParaRPr lang="ha-Latn-NG"/>
          </a:p>
        </p:txBody>
      </p:sp>
      <p:sp>
        <p:nvSpPr>
          <p:cNvPr id="6" name="Slide Number Placeholder 22"/>
          <p:cNvSpPr>
            <a:spLocks noGrp="1"/>
          </p:cNvSpPr>
          <p:nvPr>
            <p:ph type="sldNum" sz="quarter" idx="12"/>
          </p:nvPr>
        </p:nvSpPr>
        <p:spPr/>
        <p:txBody>
          <a:bodyPr/>
          <a:lstStyle>
            <a:lvl1pPr>
              <a:defRPr/>
            </a:lvl1pPr>
          </a:lstStyle>
          <a:p>
            <a:pPr>
              <a:defRPr/>
            </a:pPr>
            <a:fld id="{141DAEDD-5EE1-424A-A348-16560F49E0DF}" type="slidenum">
              <a:rPr lang="ha-Latn-NG"/>
              <a:pPr>
                <a:defRPr/>
              </a:pPr>
              <a:t>‹#›</a:t>
            </a:fld>
            <a:endParaRPr lang="ha-Latn-N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F100F8C-BAED-4126-A1BA-D349983E7ECC}" type="datetimeFigureOut">
              <a:rPr lang="ha-Latn-NG"/>
              <a:pPr>
                <a:defRPr/>
              </a:pPr>
              <a:t>14/9/2011</a:t>
            </a:fld>
            <a:endParaRPr lang="ha-Latn-NG"/>
          </a:p>
        </p:txBody>
      </p:sp>
      <p:sp>
        <p:nvSpPr>
          <p:cNvPr id="5" name="Footer Placeholder 2"/>
          <p:cNvSpPr>
            <a:spLocks noGrp="1"/>
          </p:cNvSpPr>
          <p:nvPr>
            <p:ph type="ftr" sz="quarter" idx="11"/>
          </p:nvPr>
        </p:nvSpPr>
        <p:spPr/>
        <p:txBody>
          <a:bodyPr/>
          <a:lstStyle>
            <a:lvl1pPr>
              <a:defRPr/>
            </a:lvl1pPr>
          </a:lstStyle>
          <a:p>
            <a:pPr>
              <a:defRPr/>
            </a:pPr>
            <a:endParaRPr lang="ha-Latn-NG"/>
          </a:p>
        </p:txBody>
      </p:sp>
      <p:sp>
        <p:nvSpPr>
          <p:cNvPr id="6" name="Slide Number Placeholder 22"/>
          <p:cNvSpPr>
            <a:spLocks noGrp="1"/>
          </p:cNvSpPr>
          <p:nvPr>
            <p:ph type="sldNum" sz="quarter" idx="12"/>
          </p:nvPr>
        </p:nvSpPr>
        <p:spPr/>
        <p:txBody>
          <a:bodyPr/>
          <a:lstStyle>
            <a:lvl1pPr>
              <a:defRPr/>
            </a:lvl1pPr>
          </a:lstStyle>
          <a:p>
            <a:pPr>
              <a:defRPr/>
            </a:pPr>
            <a:fld id="{386B8A94-1A9E-4D48-8AF5-96EC74067313}" type="slidenum">
              <a:rPr lang="ha-Latn-NG"/>
              <a:pPr>
                <a:defRPr/>
              </a:pPr>
              <a:t>‹#›</a:t>
            </a:fld>
            <a:endParaRPr lang="ha-Latn-N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AEB46CE-8DC3-4944-B339-AAE7A059F477}" type="datetimeFigureOut">
              <a:rPr lang="ha-Latn-NG"/>
              <a:pPr>
                <a:defRPr/>
              </a:pPr>
              <a:t>14/9/2011</a:t>
            </a:fld>
            <a:endParaRPr lang="ha-Latn-NG"/>
          </a:p>
        </p:txBody>
      </p:sp>
      <p:sp>
        <p:nvSpPr>
          <p:cNvPr id="5" name="Footer Placeholder 2"/>
          <p:cNvSpPr>
            <a:spLocks noGrp="1"/>
          </p:cNvSpPr>
          <p:nvPr>
            <p:ph type="ftr" sz="quarter" idx="11"/>
          </p:nvPr>
        </p:nvSpPr>
        <p:spPr/>
        <p:txBody>
          <a:bodyPr/>
          <a:lstStyle>
            <a:lvl1pPr>
              <a:defRPr/>
            </a:lvl1pPr>
          </a:lstStyle>
          <a:p>
            <a:pPr>
              <a:defRPr/>
            </a:pPr>
            <a:endParaRPr lang="ha-Latn-NG"/>
          </a:p>
        </p:txBody>
      </p:sp>
      <p:sp>
        <p:nvSpPr>
          <p:cNvPr id="6" name="Slide Number Placeholder 22"/>
          <p:cNvSpPr>
            <a:spLocks noGrp="1"/>
          </p:cNvSpPr>
          <p:nvPr>
            <p:ph type="sldNum" sz="quarter" idx="12"/>
          </p:nvPr>
        </p:nvSpPr>
        <p:spPr/>
        <p:txBody>
          <a:bodyPr/>
          <a:lstStyle>
            <a:lvl1pPr>
              <a:defRPr/>
            </a:lvl1pPr>
          </a:lstStyle>
          <a:p>
            <a:pPr>
              <a:defRPr/>
            </a:pPr>
            <a:fld id="{A0BC8260-E2F1-4B73-8E3C-AB665CD389A4}" type="slidenum">
              <a:rPr lang="ha-Latn-NG"/>
              <a:pPr>
                <a:defRPr/>
              </a:pPr>
              <a:t>‹#›</a:t>
            </a:fld>
            <a:endParaRPr lang="ha-Latn-N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2F9EA0C-6939-401A-9F6A-DEB1273055C0}" type="datetimeFigureOut">
              <a:rPr lang="ha-Latn-NG"/>
              <a:pPr>
                <a:defRPr/>
              </a:pPr>
              <a:t>14/9/2011</a:t>
            </a:fld>
            <a:endParaRPr lang="ha-Latn-NG"/>
          </a:p>
        </p:txBody>
      </p:sp>
      <p:sp>
        <p:nvSpPr>
          <p:cNvPr id="5" name="Footer Placeholder 4"/>
          <p:cNvSpPr>
            <a:spLocks noGrp="1"/>
          </p:cNvSpPr>
          <p:nvPr>
            <p:ph type="ftr" sz="quarter" idx="11"/>
          </p:nvPr>
        </p:nvSpPr>
        <p:spPr/>
        <p:txBody>
          <a:bodyPr/>
          <a:lstStyle>
            <a:lvl1pPr>
              <a:defRPr/>
            </a:lvl1pPr>
          </a:lstStyle>
          <a:p>
            <a:pPr>
              <a:defRPr/>
            </a:pPr>
            <a:endParaRPr lang="ha-Latn-NG"/>
          </a:p>
        </p:txBody>
      </p:sp>
      <p:sp>
        <p:nvSpPr>
          <p:cNvPr id="6" name="Slide Number Placeholder 5"/>
          <p:cNvSpPr>
            <a:spLocks noGrp="1"/>
          </p:cNvSpPr>
          <p:nvPr>
            <p:ph type="sldNum" sz="quarter" idx="12"/>
          </p:nvPr>
        </p:nvSpPr>
        <p:spPr/>
        <p:txBody>
          <a:bodyPr/>
          <a:lstStyle>
            <a:lvl1pPr>
              <a:defRPr/>
            </a:lvl1pPr>
          </a:lstStyle>
          <a:p>
            <a:pPr>
              <a:defRPr/>
            </a:pPr>
            <a:fld id="{AD52B0C5-6B2E-4C67-B23E-34F441016D1C}" type="slidenum">
              <a:rPr lang="ha-Latn-NG"/>
              <a:pPr>
                <a:defRPr/>
              </a:pPr>
              <a:t>‹#›</a:t>
            </a:fld>
            <a:endParaRPr lang="ha-Latn-N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FDAF633-6219-4938-95C3-24D2A40EDB7B}" type="datetimeFigureOut">
              <a:rPr lang="ha-Latn-NG"/>
              <a:pPr>
                <a:defRPr/>
              </a:pPr>
              <a:t>14/9/2011</a:t>
            </a:fld>
            <a:endParaRPr lang="ha-Latn-NG"/>
          </a:p>
        </p:txBody>
      </p:sp>
      <p:sp>
        <p:nvSpPr>
          <p:cNvPr id="6" name="Footer Placeholder 2"/>
          <p:cNvSpPr>
            <a:spLocks noGrp="1"/>
          </p:cNvSpPr>
          <p:nvPr>
            <p:ph type="ftr" sz="quarter" idx="11"/>
          </p:nvPr>
        </p:nvSpPr>
        <p:spPr/>
        <p:txBody>
          <a:bodyPr/>
          <a:lstStyle>
            <a:lvl1pPr>
              <a:defRPr/>
            </a:lvl1pPr>
          </a:lstStyle>
          <a:p>
            <a:pPr>
              <a:defRPr/>
            </a:pPr>
            <a:endParaRPr lang="ha-Latn-NG"/>
          </a:p>
        </p:txBody>
      </p:sp>
      <p:sp>
        <p:nvSpPr>
          <p:cNvPr id="7" name="Slide Number Placeholder 22"/>
          <p:cNvSpPr>
            <a:spLocks noGrp="1"/>
          </p:cNvSpPr>
          <p:nvPr>
            <p:ph type="sldNum" sz="quarter" idx="12"/>
          </p:nvPr>
        </p:nvSpPr>
        <p:spPr/>
        <p:txBody>
          <a:bodyPr/>
          <a:lstStyle>
            <a:lvl1pPr>
              <a:defRPr/>
            </a:lvl1pPr>
          </a:lstStyle>
          <a:p>
            <a:pPr>
              <a:defRPr/>
            </a:pPr>
            <a:fld id="{DA176895-59EA-43C9-AEC0-A04792AE6DAD}" type="slidenum">
              <a:rPr lang="ha-Latn-NG"/>
              <a:pPr>
                <a:defRPr/>
              </a:pPr>
              <a:t>‹#›</a:t>
            </a:fld>
            <a:endParaRPr lang="ha-Latn-N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368C04CC-733A-486B-B742-1F9810FA1313}" type="datetimeFigureOut">
              <a:rPr lang="ha-Latn-NG"/>
              <a:pPr>
                <a:defRPr/>
              </a:pPr>
              <a:t>14/9/2011</a:t>
            </a:fld>
            <a:endParaRPr lang="ha-Latn-NG"/>
          </a:p>
        </p:txBody>
      </p:sp>
      <p:sp>
        <p:nvSpPr>
          <p:cNvPr id="8" name="Footer Placeholder 2"/>
          <p:cNvSpPr>
            <a:spLocks noGrp="1"/>
          </p:cNvSpPr>
          <p:nvPr>
            <p:ph type="ftr" sz="quarter" idx="11"/>
          </p:nvPr>
        </p:nvSpPr>
        <p:spPr/>
        <p:txBody>
          <a:bodyPr/>
          <a:lstStyle>
            <a:lvl1pPr>
              <a:defRPr/>
            </a:lvl1pPr>
          </a:lstStyle>
          <a:p>
            <a:pPr>
              <a:defRPr/>
            </a:pPr>
            <a:endParaRPr lang="ha-Latn-NG"/>
          </a:p>
        </p:txBody>
      </p:sp>
      <p:sp>
        <p:nvSpPr>
          <p:cNvPr id="9" name="Slide Number Placeholder 22"/>
          <p:cNvSpPr>
            <a:spLocks noGrp="1"/>
          </p:cNvSpPr>
          <p:nvPr>
            <p:ph type="sldNum" sz="quarter" idx="12"/>
          </p:nvPr>
        </p:nvSpPr>
        <p:spPr/>
        <p:txBody>
          <a:bodyPr/>
          <a:lstStyle>
            <a:lvl1pPr>
              <a:defRPr/>
            </a:lvl1pPr>
          </a:lstStyle>
          <a:p>
            <a:pPr>
              <a:defRPr/>
            </a:pPr>
            <a:fld id="{6B2BADB0-AAC4-4580-A64E-138D6468CA4F}" type="slidenum">
              <a:rPr lang="ha-Latn-NG"/>
              <a:pPr>
                <a:defRPr/>
              </a:pPr>
              <a:t>‹#›</a:t>
            </a:fld>
            <a:endParaRPr lang="ha-Latn-N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3170359-F3BA-4BB5-8793-7CA6F80E2018}" type="datetimeFigureOut">
              <a:rPr lang="ha-Latn-NG"/>
              <a:pPr>
                <a:defRPr/>
              </a:pPr>
              <a:t>14/9/2011</a:t>
            </a:fld>
            <a:endParaRPr lang="ha-Latn-NG"/>
          </a:p>
        </p:txBody>
      </p:sp>
      <p:sp>
        <p:nvSpPr>
          <p:cNvPr id="4" name="Footer Placeholder 2"/>
          <p:cNvSpPr>
            <a:spLocks noGrp="1"/>
          </p:cNvSpPr>
          <p:nvPr>
            <p:ph type="ftr" sz="quarter" idx="11"/>
          </p:nvPr>
        </p:nvSpPr>
        <p:spPr/>
        <p:txBody>
          <a:bodyPr/>
          <a:lstStyle>
            <a:lvl1pPr>
              <a:defRPr/>
            </a:lvl1pPr>
          </a:lstStyle>
          <a:p>
            <a:pPr>
              <a:defRPr/>
            </a:pPr>
            <a:endParaRPr lang="ha-Latn-NG"/>
          </a:p>
        </p:txBody>
      </p:sp>
      <p:sp>
        <p:nvSpPr>
          <p:cNvPr id="5" name="Slide Number Placeholder 22"/>
          <p:cNvSpPr>
            <a:spLocks noGrp="1"/>
          </p:cNvSpPr>
          <p:nvPr>
            <p:ph type="sldNum" sz="quarter" idx="12"/>
          </p:nvPr>
        </p:nvSpPr>
        <p:spPr/>
        <p:txBody>
          <a:bodyPr/>
          <a:lstStyle>
            <a:lvl1pPr>
              <a:defRPr/>
            </a:lvl1pPr>
          </a:lstStyle>
          <a:p>
            <a:pPr>
              <a:defRPr/>
            </a:pPr>
            <a:fld id="{44CD2794-F60C-4E78-99BC-847E627BA4E2}" type="slidenum">
              <a:rPr lang="ha-Latn-NG"/>
              <a:pPr>
                <a:defRPr/>
              </a:pPr>
              <a:t>‹#›</a:t>
            </a:fld>
            <a:endParaRPr lang="ha-Latn-N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375AA95-738F-4D0B-8A95-CF95DFB14352}" type="datetimeFigureOut">
              <a:rPr lang="ha-Latn-NG"/>
              <a:pPr>
                <a:defRPr/>
              </a:pPr>
              <a:t>14/9/2011</a:t>
            </a:fld>
            <a:endParaRPr lang="ha-Latn-NG"/>
          </a:p>
        </p:txBody>
      </p:sp>
      <p:sp>
        <p:nvSpPr>
          <p:cNvPr id="3" name="Footer Placeholder 2"/>
          <p:cNvSpPr>
            <a:spLocks noGrp="1"/>
          </p:cNvSpPr>
          <p:nvPr>
            <p:ph type="ftr" sz="quarter" idx="11"/>
          </p:nvPr>
        </p:nvSpPr>
        <p:spPr/>
        <p:txBody>
          <a:bodyPr/>
          <a:lstStyle>
            <a:lvl1pPr>
              <a:defRPr/>
            </a:lvl1pPr>
          </a:lstStyle>
          <a:p>
            <a:pPr>
              <a:defRPr/>
            </a:pPr>
            <a:endParaRPr lang="ha-Latn-NG"/>
          </a:p>
        </p:txBody>
      </p:sp>
      <p:sp>
        <p:nvSpPr>
          <p:cNvPr id="4" name="Slide Number Placeholder 22"/>
          <p:cNvSpPr>
            <a:spLocks noGrp="1"/>
          </p:cNvSpPr>
          <p:nvPr>
            <p:ph type="sldNum" sz="quarter" idx="12"/>
          </p:nvPr>
        </p:nvSpPr>
        <p:spPr/>
        <p:txBody>
          <a:bodyPr/>
          <a:lstStyle>
            <a:lvl1pPr>
              <a:defRPr/>
            </a:lvl1pPr>
          </a:lstStyle>
          <a:p>
            <a:pPr>
              <a:defRPr/>
            </a:pPr>
            <a:fld id="{5711090D-9F5C-438F-A5D1-64855169DA32}" type="slidenum">
              <a:rPr lang="ha-Latn-NG"/>
              <a:pPr>
                <a:defRPr/>
              </a:pPr>
              <a:t>‹#›</a:t>
            </a:fld>
            <a:endParaRPr lang="ha-Latn-N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DB08C45-DE54-45EF-8C5B-C802D911FB6A}" type="datetimeFigureOut">
              <a:rPr lang="ha-Latn-NG"/>
              <a:pPr>
                <a:defRPr/>
              </a:pPr>
              <a:t>14/9/2011</a:t>
            </a:fld>
            <a:endParaRPr lang="ha-Latn-NG"/>
          </a:p>
        </p:txBody>
      </p:sp>
      <p:sp>
        <p:nvSpPr>
          <p:cNvPr id="6" name="Footer Placeholder 2"/>
          <p:cNvSpPr>
            <a:spLocks noGrp="1"/>
          </p:cNvSpPr>
          <p:nvPr>
            <p:ph type="ftr" sz="quarter" idx="11"/>
          </p:nvPr>
        </p:nvSpPr>
        <p:spPr/>
        <p:txBody>
          <a:bodyPr/>
          <a:lstStyle>
            <a:lvl1pPr>
              <a:defRPr/>
            </a:lvl1pPr>
          </a:lstStyle>
          <a:p>
            <a:pPr>
              <a:defRPr/>
            </a:pPr>
            <a:endParaRPr lang="ha-Latn-NG"/>
          </a:p>
        </p:txBody>
      </p:sp>
      <p:sp>
        <p:nvSpPr>
          <p:cNvPr id="7" name="Slide Number Placeholder 22"/>
          <p:cNvSpPr>
            <a:spLocks noGrp="1"/>
          </p:cNvSpPr>
          <p:nvPr>
            <p:ph type="sldNum" sz="quarter" idx="12"/>
          </p:nvPr>
        </p:nvSpPr>
        <p:spPr/>
        <p:txBody>
          <a:bodyPr/>
          <a:lstStyle>
            <a:lvl1pPr>
              <a:defRPr/>
            </a:lvl1pPr>
          </a:lstStyle>
          <a:p>
            <a:pPr>
              <a:defRPr/>
            </a:pPr>
            <a:fld id="{FBE22FE3-976D-4DC8-B4C9-FEFB24ED1936}" type="slidenum">
              <a:rPr lang="ha-Latn-NG"/>
              <a:pPr>
                <a:defRPr/>
              </a:pPr>
              <a:t>‹#›</a:t>
            </a:fld>
            <a:endParaRPr lang="ha-Latn-N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7AD8CA99-1AE2-4288-A98F-A0B1A6AAE07E}" type="datetimeFigureOut">
              <a:rPr lang="ha-Latn-NG"/>
              <a:pPr>
                <a:defRPr/>
              </a:pPr>
              <a:t>14/9/2011</a:t>
            </a:fld>
            <a:endParaRPr lang="ha-Latn-NG"/>
          </a:p>
        </p:txBody>
      </p:sp>
      <p:sp>
        <p:nvSpPr>
          <p:cNvPr id="6" name="Footer Placeholder 2"/>
          <p:cNvSpPr>
            <a:spLocks noGrp="1"/>
          </p:cNvSpPr>
          <p:nvPr>
            <p:ph type="ftr" sz="quarter" idx="11"/>
          </p:nvPr>
        </p:nvSpPr>
        <p:spPr/>
        <p:txBody>
          <a:bodyPr/>
          <a:lstStyle>
            <a:lvl1pPr>
              <a:defRPr/>
            </a:lvl1pPr>
          </a:lstStyle>
          <a:p>
            <a:pPr>
              <a:defRPr/>
            </a:pPr>
            <a:endParaRPr lang="ha-Latn-NG"/>
          </a:p>
        </p:txBody>
      </p:sp>
      <p:sp>
        <p:nvSpPr>
          <p:cNvPr id="7" name="Slide Number Placeholder 22"/>
          <p:cNvSpPr>
            <a:spLocks noGrp="1"/>
          </p:cNvSpPr>
          <p:nvPr>
            <p:ph type="sldNum" sz="quarter" idx="12"/>
          </p:nvPr>
        </p:nvSpPr>
        <p:spPr/>
        <p:txBody>
          <a:bodyPr/>
          <a:lstStyle>
            <a:lvl1pPr>
              <a:defRPr/>
            </a:lvl1pPr>
          </a:lstStyle>
          <a:p>
            <a:pPr>
              <a:defRPr/>
            </a:pPr>
            <a:fld id="{97892F60-D6D8-4BA8-9A63-790B7C1E2B78}" type="slidenum">
              <a:rPr lang="ha-Latn-NG"/>
              <a:pPr>
                <a:defRPr/>
              </a:pPr>
              <a:t>‹#›</a:t>
            </a:fld>
            <a:endParaRPr lang="ha-Latn-N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156B13"/>
            </a:gs>
            <a:gs pos="25999">
              <a:srgbClr val="156B13"/>
            </a:gs>
            <a:gs pos="87000">
              <a:srgbClr val="164E25"/>
            </a:gs>
            <a:gs pos="100000">
              <a:srgbClr val="9CB86E"/>
            </a:gs>
          </a:gsLst>
          <a:lin ang="2700000"/>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cs typeface="Arial" charset="0"/>
              </a:defRPr>
            </a:lvl1pPr>
          </a:lstStyle>
          <a:p>
            <a:pPr>
              <a:defRPr/>
            </a:pPr>
            <a:fld id="{DF72E892-FA10-4697-8CB7-44EA4197C3BB}" type="datetimeFigureOut">
              <a:rPr lang="ha-Latn-NG"/>
              <a:pPr>
                <a:defRPr/>
              </a:pPr>
              <a:t>14/9/2011</a:t>
            </a:fld>
            <a:endParaRPr lang="ha-Latn-N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cs typeface="Arial" charset="0"/>
              </a:defRPr>
            </a:lvl1pPr>
          </a:lstStyle>
          <a:p>
            <a:pPr>
              <a:defRPr/>
            </a:pPr>
            <a:endParaRPr lang="ha-Latn-N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latin typeface="Arial" charset="0"/>
                <a:cs typeface="Arial" charset="0"/>
              </a:defRPr>
            </a:lvl1pPr>
          </a:lstStyle>
          <a:p>
            <a:pPr>
              <a:defRPr/>
            </a:pPr>
            <a:fld id="{F7C713EB-0D23-4802-AB66-AAE929EB6B48}" type="slidenum">
              <a:rPr lang="ha-Latn-NG"/>
              <a:pPr>
                <a:defRPr/>
              </a:pPr>
              <a:t>‹#›</a:t>
            </a:fld>
            <a:endParaRPr lang="ha-Latn-NG"/>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11"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registry.gov.in/domain-info/domain_check.html" TargetMode="External"/><Relationship Id="rId2" Type="http://schemas.openxmlformats.org/officeDocument/2006/relationships/hyperlink" Target="http://registry.gov.in/domain-regn/domain_eligibility.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registry.gov.in/domain-regn/domain_auth_letter.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registry.gov.in/domain-regn/domain_auth_letter.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registry.gov.in/domain-info/domain_syntax.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762000"/>
            <a:ext cx="7772400" cy="1470025"/>
          </a:xfrm>
        </p:spPr>
        <p:txBody>
          <a:bodyPr/>
          <a:lstStyle/>
          <a:p>
            <a:pPr eaLnBrk="1" fontAlgn="auto" hangingPunct="1">
              <a:spcAft>
                <a:spcPts val="0"/>
              </a:spcAft>
              <a:defRPr/>
            </a:pPr>
            <a:r>
              <a:rPr lang="en-US" dirty="0" smtClean="0"/>
              <a:t>GOVERNMENT DOMAIN POLICY FOR NIGERIA</a:t>
            </a:r>
            <a:endParaRPr lang="ha-Latn-NG" dirty="0" smtClean="0"/>
          </a:p>
        </p:txBody>
      </p:sp>
      <p:sp>
        <p:nvSpPr>
          <p:cNvPr id="3075" name="Subtitle 2"/>
          <p:cNvSpPr>
            <a:spLocks noGrp="1"/>
          </p:cNvSpPr>
          <p:nvPr>
            <p:ph type="subTitle" idx="1"/>
          </p:nvPr>
        </p:nvSpPr>
        <p:spPr>
          <a:xfrm>
            <a:off x="381000" y="2438400"/>
            <a:ext cx="8382000" cy="4419600"/>
          </a:xfrm>
        </p:spPr>
        <p:txBody>
          <a:bodyPr/>
          <a:lstStyle/>
          <a:p>
            <a:pPr eaLnBrk="1" hangingPunct="1">
              <a:buFont typeface="Arial" pitchFamily="34" charset="0"/>
              <a:buNone/>
            </a:pPr>
            <a:r>
              <a:rPr lang="en-US" dirty="0" smtClean="0"/>
              <a:t>presented by</a:t>
            </a:r>
          </a:p>
          <a:p>
            <a:pPr eaLnBrk="1" hangingPunct="1">
              <a:buFont typeface="Arial" pitchFamily="34" charset="0"/>
              <a:buNone/>
            </a:pPr>
            <a:r>
              <a:rPr lang="en-US" dirty="0" smtClean="0"/>
              <a:t>O.I. ADEJUBE </a:t>
            </a:r>
            <a:r>
              <a:rPr lang="en-US" sz="2000" dirty="0" smtClean="0"/>
              <a:t>(oadejube@nitda.gov.ng)</a:t>
            </a:r>
          </a:p>
          <a:p>
            <a:pPr eaLnBrk="1" hangingPunct="1">
              <a:buFont typeface="Arial" pitchFamily="34" charset="0"/>
              <a:buNone/>
            </a:pPr>
            <a:r>
              <a:rPr lang="en-US" dirty="0" smtClean="0"/>
              <a:t>Ag Head, Infrastructure and Technical Support Services,</a:t>
            </a:r>
          </a:p>
          <a:p>
            <a:pPr eaLnBrk="1" hangingPunct="1">
              <a:buFont typeface="Arial" pitchFamily="34" charset="0"/>
              <a:buNone/>
            </a:pPr>
            <a:r>
              <a:rPr lang="en-US" dirty="0" smtClean="0"/>
              <a:t>NITDA</a:t>
            </a:r>
          </a:p>
          <a:p>
            <a:pPr eaLnBrk="1" hangingPunct="1">
              <a:buFont typeface="Arial" pitchFamily="34" charset="0"/>
              <a:buNone/>
            </a:pPr>
            <a:r>
              <a:rPr lang="en-US" dirty="0" smtClean="0"/>
              <a:t>at the </a:t>
            </a:r>
          </a:p>
          <a:p>
            <a:pPr eaLnBrk="1" hangingPunct="1">
              <a:buFont typeface="Arial" pitchFamily="34" charset="0"/>
              <a:buNone/>
            </a:pPr>
            <a:r>
              <a:rPr lang="en-US" dirty="0" smtClean="0"/>
              <a:t>One Day Stakeholders’ Workshop </a:t>
            </a:r>
          </a:p>
          <a:p>
            <a:pPr eaLnBrk="1" hangingPunct="1">
              <a:buFont typeface="Arial" pitchFamily="34" charset="0"/>
              <a:buNone/>
            </a:pPr>
            <a:r>
              <a:rPr lang="en-US" dirty="0" smtClean="0"/>
              <a:t>Lagos, 14</a:t>
            </a:r>
            <a:r>
              <a:rPr lang="en-US" baseline="30000" dirty="0" smtClean="0"/>
              <a:t>th</a:t>
            </a:r>
            <a:r>
              <a:rPr lang="en-US" dirty="0" smtClean="0"/>
              <a:t> September, 2011</a:t>
            </a:r>
          </a:p>
          <a:p>
            <a:pPr eaLnBrk="1" hangingPunct="1">
              <a:buFont typeface="Arial" pitchFamily="34" charset="0"/>
              <a:buNone/>
            </a:pPr>
            <a:endParaRPr lang="ha-Latn-NG" dirty="0" smtClean="0"/>
          </a:p>
        </p:txBody>
      </p:sp>
      <p:pic>
        <p:nvPicPr>
          <p:cNvPr id="3076" name="Picture 4"/>
          <p:cNvPicPr>
            <a:picLocks noChangeAspect="1" noChangeArrowheads="1"/>
          </p:cNvPicPr>
          <p:nvPr/>
        </p:nvPicPr>
        <p:blipFill>
          <a:blip r:embed="rId2" cstate="print"/>
          <a:srcRect/>
          <a:stretch>
            <a:fillRect/>
          </a:stretch>
        </p:blipFill>
        <p:spPr bwMode="auto">
          <a:xfrm>
            <a:off x="7848600" y="5562600"/>
            <a:ext cx="1295400" cy="1295400"/>
          </a:xfrm>
          <a:prstGeom prst="rect">
            <a:avLst/>
          </a:prstGeom>
          <a:noFill/>
          <a:ln w="9525">
            <a:noFill/>
            <a:miter lim="800000"/>
            <a:headEnd/>
            <a:tailEnd/>
          </a:ln>
          <a:effectLst>
            <a:glow rad="139700">
              <a:schemeClr val="accent3">
                <a:satMod val="175000"/>
                <a:alpha val="40000"/>
              </a:schemeClr>
            </a:glow>
          </a:effectLst>
        </p:spPr>
      </p:pic>
      <p:pic>
        <p:nvPicPr>
          <p:cNvPr id="5" name="Picture 2" descr="nitda logo"/>
          <p:cNvPicPr>
            <a:picLocks noChangeAspect="1" noChangeArrowheads="1"/>
          </p:cNvPicPr>
          <p:nvPr/>
        </p:nvPicPr>
        <p:blipFill>
          <a:blip r:embed="rId3" cstate="print">
            <a:lum bright="4000" contrast="28000"/>
            <a:extLst>
              <a:ext uri="{28A0092B-C50C-407E-A947-70E740481C1C}">
                <a14:useLocalDpi xmlns="" xmlns:a14="http://schemas.microsoft.com/office/drawing/2010/main" val="0"/>
              </a:ext>
            </a:extLst>
          </a:blip>
          <a:srcRect/>
          <a:stretch>
            <a:fillRect/>
          </a:stretch>
        </p:blipFill>
        <p:spPr bwMode="auto">
          <a:xfrm>
            <a:off x="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provisions of the Act …</a:t>
            </a:r>
            <a:endParaRPr lang="en-GB" dirty="0"/>
          </a:p>
        </p:txBody>
      </p:sp>
      <p:sp>
        <p:nvSpPr>
          <p:cNvPr id="3" name="Content Placeholder 2"/>
          <p:cNvSpPr>
            <a:spLocks noGrp="1"/>
          </p:cNvSpPr>
          <p:nvPr>
            <p:ph idx="1"/>
          </p:nvPr>
        </p:nvSpPr>
        <p:spPr/>
        <p:txBody>
          <a:bodyPr/>
          <a:lstStyle/>
          <a:p>
            <a:pPr marL="868680" lvl="1" indent="-283464" eaLnBrk="1" fontAlgn="auto" hangingPunct="1">
              <a:spcAft>
                <a:spcPts val="0"/>
              </a:spcAft>
              <a:buFont typeface="Arial" pitchFamily="34" charset="0"/>
              <a:buChar char="•"/>
              <a:defRPr/>
            </a:pPr>
            <a:r>
              <a:rPr lang="en-US" sz="2800" dirty="0" smtClean="0"/>
              <a:t>The domain name dispute resolution and related appeal mechanisms; Criteria for the qualification of and appointment of Domain  Name registrars and Domain Name Hosts</a:t>
            </a:r>
            <a:r>
              <a:rPr lang="en-US" dirty="0" smtClean="0"/>
              <a:t>.</a:t>
            </a:r>
          </a:p>
          <a:p>
            <a:pPr marL="868680" lvl="1" indent="-283464" eaLnBrk="1" fontAlgn="auto" hangingPunct="1">
              <a:spcAft>
                <a:spcPts val="0"/>
              </a:spcAft>
              <a:buNone/>
              <a:defRPr/>
            </a:pP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The Agency shall ensure that the activities of the organization comply with international best practice in the administration of country code top level domains.</a:t>
            </a:r>
            <a:endParaRPr lang="ha-Latn-NG" dirty="0" smtClean="0"/>
          </a:p>
          <a:p>
            <a:endParaRPr lang="en-GB"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GB" dirty="0" smtClean="0"/>
              <a:t>DNS tree</a:t>
            </a:r>
            <a:endParaRPr lang="ha-Latn-NG" smtClean="0"/>
          </a:p>
        </p:txBody>
      </p:sp>
      <p:grpSp>
        <p:nvGrpSpPr>
          <p:cNvPr id="11267" name="Group 6"/>
          <p:cNvGrpSpPr>
            <a:grpSpLocks noGrp="1"/>
          </p:cNvGrpSpPr>
          <p:nvPr>
            <p:ph idx="1"/>
          </p:nvPr>
        </p:nvGrpSpPr>
        <p:grpSpPr bwMode="auto">
          <a:xfrm>
            <a:off x="533400" y="1676400"/>
            <a:ext cx="7977188" cy="4314825"/>
            <a:chOff x="1433" y="1592"/>
            <a:chExt cx="3373" cy="2109"/>
          </a:xfrm>
        </p:grpSpPr>
        <p:grpSp>
          <p:nvGrpSpPr>
            <p:cNvPr id="11272" name="Group 7"/>
            <p:cNvGrpSpPr>
              <a:grpSpLocks/>
            </p:cNvGrpSpPr>
            <p:nvPr/>
          </p:nvGrpSpPr>
          <p:grpSpPr bwMode="auto">
            <a:xfrm>
              <a:off x="1438" y="1809"/>
              <a:ext cx="3099" cy="1785"/>
              <a:chOff x="1438" y="1809"/>
              <a:chExt cx="3099" cy="1785"/>
            </a:xfrm>
          </p:grpSpPr>
          <p:cxnSp>
            <p:nvCxnSpPr>
              <p:cNvPr id="11286" name="AutoShape 8"/>
              <p:cNvCxnSpPr>
                <a:cxnSpLocks noChangeShapeType="1"/>
              </p:cNvCxnSpPr>
              <p:nvPr/>
            </p:nvCxnSpPr>
            <p:spPr bwMode="auto">
              <a:xfrm flipH="1">
                <a:off x="2196" y="1809"/>
                <a:ext cx="791" cy="595"/>
              </a:xfrm>
              <a:prstGeom prst="straightConnector1">
                <a:avLst/>
              </a:prstGeom>
              <a:noFill/>
              <a:ln w="50760">
                <a:solidFill>
                  <a:srgbClr val="000000"/>
                </a:solidFill>
                <a:miter lim="800000"/>
                <a:headEnd type="triangle" w="med" len="med"/>
                <a:tailEnd type="triangle" w="med" len="med"/>
              </a:ln>
            </p:spPr>
          </p:cxnSp>
          <p:cxnSp>
            <p:nvCxnSpPr>
              <p:cNvPr id="11287" name="AutoShape 9"/>
              <p:cNvCxnSpPr>
                <a:cxnSpLocks noChangeShapeType="1"/>
              </p:cNvCxnSpPr>
              <p:nvPr/>
            </p:nvCxnSpPr>
            <p:spPr bwMode="auto">
              <a:xfrm flipH="1">
                <a:off x="2790" y="1809"/>
                <a:ext cx="198" cy="595"/>
              </a:xfrm>
              <a:prstGeom prst="straightConnector1">
                <a:avLst/>
              </a:prstGeom>
              <a:noFill/>
              <a:ln w="50760">
                <a:solidFill>
                  <a:srgbClr val="000000"/>
                </a:solidFill>
                <a:miter lim="800000"/>
                <a:headEnd type="triangle" w="med" len="med"/>
                <a:tailEnd type="triangle" w="med" len="med"/>
              </a:ln>
            </p:spPr>
          </p:cxnSp>
          <p:cxnSp>
            <p:nvCxnSpPr>
              <p:cNvPr id="11288" name="AutoShape 10"/>
              <p:cNvCxnSpPr>
                <a:cxnSpLocks noChangeShapeType="1"/>
              </p:cNvCxnSpPr>
              <p:nvPr/>
            </p:nvCxnSpPr>
            <p:spPr bwMode="auto">
              <a:xfrm>
                <a:off x="2987" y="1809"/>
                <a:ext cx="264" cy="595"/>
              </a:xfrm>
              <a:prstGeom prst="straightConnector1">
                <a:avLst/>
              </a:prstGeom>
              <a:noFill/>
              <a:ln w="50760">
                <a:solidFill>
                  <a:srgbClr val="000000"/>
                </a:solidFill>
                <a:miter lim="800000"/>
                <a:headEnd type="triangle" w="med" len="med"/>
                <a:tailEnd type="triangle" w="med" len="med"/>
              </a:ln>
            </p:spPr>
          </p:cxnSp>
          <p:cxnSp>
            <p:nvCxnSpPr>
              <p:cNvPr id="11289" name="AutoShape 11"/>
              <p:cNvCxnSpPr>
                <a:cxnSpLocks noChangeShapeType="1"/>
              </p:cNvCxnSpPr>
              <p:nvPr/>
            </p:nvCxnSpPr>
            <p:spPr bwMode="auto">
              <a:xfrm>
                <a:off x="2987" y="1809"/>
                <a:ext cx="1088" cy="595"/>
              </a:xfrm>
              <a:prstGeom prst="straightConnector1">
                <a:avLst/>
              </a:prstGeom>
              <a:noFill/>
              <a:ln w="50760">
                <a:solidFill>
                  <a:srgbClr val="000000"/>
                </a:solidFill>
                <a:miter lim="800000"/>
                <a:headEnd type="triangle" w="med" len="med"/>
                <a:tailEnd type="triangle" w="med" len="med"/>
              </a:ln>
            </p:spPr>
          </p:cxnSp>
          <p:cxnSp>
            <p:nvCxnSpPr>
              <p:cNvPr id="11290" name="AutoShape 12"/>
              <p:cNvCxnSpPr>
                <a:cxnSpLocks noChangeShapeType="1"/>
              </p:cNvCxnSpPr>
              <p:nvPr/>
            </p:nvCxnSpPr>
            <p:spPr bwMode="auto">
              <a:xfrm flipH="1">
                <a:off x="1767" y="2404"/>
                <a:ext cx="428" cy="630"/>
              </a:xfrm>
              <a:prstGeom prst="straightConnector1">
                <a:avLst/>
              </a:prstGeom>
              <a:noFill/>
              <a:ln w="50760">
                <a:solidFill>
                  <a:srgbClr val="000000"/>
                </a:solidFill>
                <a:miter lim="800000"/>
                <a:headEnd type="triangle" w="med" len="med"/>
                <a:tailEnd type="triangle" w="med" len="med"/>
              </a:ln>
            </p:spPr>
          </p:cxnSp>
          <p:cxnSp>
            <p:nvCxnSpPr>
              <p:cNvPr id="11291" name="AutoShape 13"/>
              <p:cNvCxnSpPr>
                <a:cxnSpLocks noChangeShapeType="1"/>
              </p:cNvCxnSpPr>
              <p:nvPr/>
            </p:nvCxnSpPr>
            <p:spPr bwMode="auto">
              <a:xfrm flipH="1" flipV="1">
                <a:off x="1767" y="3034"/>
                <a:ext cx="329" cy="560"/>
              </a:xfrm>
              <a:prstGeom prst="straightConnector1">
                <a:avLst/>
              </a:prstGeom>
              <a:noFill/>
              <a:ln w="50760">
                <a:solidFill>
                  <a:srgbClr val="000000"/>
                </a:solidFill>
                <a:miter lim="800000"/>
                <a:headEnd type="triangle" w="med" len="med"/>
                <a:tailEnd type="triangle" w="med" len="med"/>
              </a:ln>
            </p:spPr>
          </p:cxnSp>
          <p:cxnSp>
            <p:nvCxnSpPr>
              <p:cNvPr id="11292" name="AutoShape 14"/>
              <p:cNvCxnSpPr>
                <a:cxnSpLocks noChangeShapeType="1"/>
              </p:cNvCxnSpPr>
              <p:nvPr/>
            </p:nvCxnSpPr>
            <p:spPr bwMode="auto">
              <a:xfrm>
                <a:off x="2987" y="1809"/>
                <a:ext cx="1550" cy="630"/>
              </a:xfrm>
              <a:prstGeom prst="straightConnector1">
                <a:avLst/>
              </a:prstGeom>
              <a:noFill/>
              <a:ln w="50760">
                <a:solidFill>
                  <a:srgbClr val="000000"/>
                </a:solidFill>
                <a:miter lim="800000"/>
                <a:headEnd type="triangle" w="med" len="med"/>
                <a:tailEnd type="triangle" w="med" len="med"/>
              </a:ln>
            </p:spPr>
          </p:cxnSp>
          <p:cxnSp>
            <p:nvCxnSpPr>
              <p:cNvPr id="11293" name="AutoShape 15"/>
              <p:cNvCxnSpPr>
                <a:cxnSpLocks noChangeShapeType="1"/>
              </p:cNvCxnSpPr>
              <p:nvPr/>
            </p:nvCxnSpPr>
            <p:spPr bwMode="auto">
              <a:xfrm>
                <a:off x="2987" y="1809"/>
                <a:ext cx="659" cy="560"/>
              </a:xfrm>
              <a:prstGeom prst="straightConnector1">
                <a:avLst/>
              </a:prstGeom>
              <a:noFill/>
              <a:ln w="50760">
                <a:solidFill>
                  <a:srgbClr val="000000"/>
                </a:solidFill>
                <a:miter lim="800000"/>
                <a:headEnd type="triangle" w="med" len="med"/>
                <a:tailEnd type="triangle" w="med" len="med"/>
              </a:ln>
            </p:spPr>
          </p:cxnSp>
          <p:cxnSp>
            <p:nvCxnSpPr>
              <p:cNvPr id="11294" name="AutoShape 16"/>
              <p:cNvCxnSpPr>
                <a:cxnSpLocks noChangeShapeType="1"/>
              </p:cNvCxnSpPr>
              <p:nvPr/>
            </p:nvCxnSpPr>
            <p:spPr bwMode="auto">
              <a:xfrm rot="10800000">
                <a:off x="2206" y="2411"/>
                <a:ext cx="548" cy="484"/>
              </a:xfrm>
              <a:prstGeom prst="straightConnector1">
                <a:avLst/>
              </a:prstGeom>
              <a:noFill/>
              <a:ln w="50760">
                <a:solidFill>
                  <a:srgbClr val="000000"/>
                </a:solidFill>
                <a:miter lim="800000"/>
                <a:headEnd type="triangle" w="med" len="med"/>
                <a:tailEnd type="triangle" w="med" len="med"/>
              </a:ln>
            </p:spPr>
          </p:cxnSp>
          <p:cxnSp>
            <p:nvCxnSpPr>
              <p:cNvPr id="11295" name="AutoShape 17"/>
              <p:cNvCxnSpPr>
                <a:cxnSpLocks noChangeShapeType="1"/>
              </p:cNvCxnSpPr>
              <p:nvPr/>
            </p:nvCxnSpPr>
            <p:spPr bwMode="auto">
              <a:xfrm flipH="1" flipV="1">
                <a:off x="2754" y="2858"/>
                <a:ext cx="362" cy="595"/>
              </a:xfrm>
              <a:prstGeom prst="straightConnector1">
                <a:avLst/>
              </a:prstGeom>
              <a:noFill/>
              <a:ln w="50760">
                <a:solidFill>
                  <a:srgbClr val="000000"/>
                </a:solidFill>
                <a:miter lim="800000"/>
                <a:headEnd type="triangle" w="med" len="med"/>
                <a:tailEnd type="triangle" w="med" len="med"/>
              </a:ln>
            </p:spPr>
          </p:cxnSp>
          <p:cxnSp>
            <p:nvCxnSpPr>
              <p:cNvPr id="11296" name="AutoShape 18"/>
              <p:cNvCxnSpPr>
                <a:cxnSpLocks noChangeShapeType="1"/>
              </p:cNvCxnSpPr>
              <p:nvPr/>
            </p:nvCxnSpPr>
            <p:spPr bwMode="auto">
              <a:xfrm flipH="1">
                <a:off x="2464" y="2858"/>
                <a:ext cx="263" cy="630"/>
              </a:xfrm>
              <a:prstGeom prst="straightConnector1">
                <a:avLst/>
              </a:prstGeom>
              <a:noFill/>
              <a:ln w="50760">
                <a:solidFill>
                  <a:srgbClr val="000000"/>
                </a:solidFill>
                <a:miter lim="800000"/>
                <a:headEnd type="triangle" w="med" len="med"/>
                <a:tailEnd type="triangle" w="med" len="med"/>
              </a:ln>
            </p:spPr>
          </p:cxnSp>
          <p:cxnSp>
            <p:nvCxnSpPr>
              <p:cNvPr id="11297" name="AutoShape 19"/>
              <p:cNvCxnSpPr>
                <a:cxnSpLocks noChangeShapeType="1"/>
              </p:cNvCxnSpPr>
              <p:nvPr/>
            </p:nvCxnSpPr>
            <p:spPr bwMode="auto">
              <a:xfrm flipH="1">
                <a:off x="1438" y="3034"/>
                <a:ext cx="329" cy="560"/>
              </a:xfrm>
              <a:prstGeom prst="straightConnector1">
                <a:avLst/>
              </a:prstGeom>
              <a:noFill/>
              <a:ln w="50760">
                <a:solidFill>
                  <a:srgbClr val="000000"/>
                </a:solidFill>
                <a:miter lim="800000"/>
                <a:headEnd type="triangle" w="med" len="med"/>
                <a:tailEnd type="triangle" w="med" len="med"/>
              </a:ln>
            </p:spPr>
          </p:cxnSp>
        </p:grpSp>
        <p:sp>
          <p:nvSpPr>
            <p:cNvPr id="11273" name="Text Box 20"/>
            <p:cNvSpPr txBox="1">
              <a:spLocks noChangeArrowheads="1"/>
            </p:cNvSpPr>
            <p:nvPr/>
          </p:nvSpPr>
          <p:spPr bwMode="auto">
            <a:xfrm>
              <a:off x="2458" y="2324"/>
              <a:ext cx="333" cy="174"/>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itchFamily="18" charset="0"/>
                  <a:ea typeface="ＭＳ Ｐゴシック" pitchFamily="34" charset="-128"/>
                </a:rPr>
                <a:t>COM</a:t>
              </a:r>
            </a:p>
          </p:txBody>
        </p:sp>
        <p:sp>
          <p:nvSpPr>
            <p:cNvPr id="11274" name="Text Box 21"/>
            <p:cNvSpPr txBox="1">
              <a:spLocks noChangeArrowheads="1"/>
            </p:cNvSpPr>
            <p:nvPr/>
          </p:nvSpPr>
          <p:spPr bwMode="auto">
            <a:xfrm>
              <a:off x="1850" y="2324"/>
              <a:ext cx="77"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dirty="0">
                <a:solidFill>
                  <a:srgbClr val="000000"/>
                </a:solidFill>
                <a:latin typeface="Times New Roman" pitchFamily="18" charset="0"/>
                <a:ea typeface="ＭＳ Ｐゴシック" pitchFamily="34" charset="-128"/>
              </a:endParaRPr>
            </a:p>
          </p:txBody>
        </p:sp>
        <p:sp>
          <p:nvSpPr>
            <p:cNvPr id="11275" name="Text Box 22"/>
            <p:cNvSpPr txBox="1">
              <a:spLocks noChangeArrowheads="1"/>
            </p:cNvSpPr>
            <p:nvPr/>
          </p:nvSpPr>
          <p:spPr bwMode="auto">
            <a:xfrm>
              <a:off x="2947" y="1592"/>
              <a:ext cx="240" cy="227"/>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solidFill>
                    <a:srgbClr val="000000"/>
                  </a:solidFill>
                  <a:latin typeface="Times New Roman" pitchFamily="18" charset="0"/>
                  <a:ea typeface="ＭＳ Ｐゴシック" pitchFamily="34" charset="-128"/>
                </a:rPr>
                <a:t>.</a:t>
              </a:r>
              <a:r>
                <a:rPr lang="en-GB" sz="2400" dirty="0" err="1">
                  <a:solidFill>
                    <a:srgbClr val="000000"/>
                  </a:solidFill>
                  <a:latin typeface="Times New Roman" pitchFamily="18" charset="0"/>
                  <a:ea typeface="ＭＳ Ｐゴシック" pitchFamily="34" charset="-128"/>
                </a:rPr>
                <a:t>ng</a:t>
              </a:r>
              <a:endParaRPr lang="en-GB" sz="2400" dirty="0">
                <a:solidFill>
                  <a:srgbClr val="000000"/>
                </a:solidFill>
                <a:latin typeface="Times New Roman" pitchFamily="18" charset="0"/>
                <a:ea typeface="ＭＳ Ｐゴシック" pitchFamily="34" charset="-128"/>
              </a:endParaRPr>
            </a:p>
          </p:txBody>
        </p:sp>
        <p:sp>
          <p:nvSpPr>
            <p:cNvPr id="11276" name="Text Box 23"/>
            <p:cNvSpPr txBox="1">
              <a:spLocks noChangeArrowheads="1"/>
            </p:cNvSpPr>
            <p:nvPr/>
          </p:nvSpPr>
          <p:spPr bwMode="auto">
            <a:xfrm>
              <a:off x="2957" y="2324"/>
              <a:ext cx="210"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ＭＳ Ｐゴシック" pitchFamily="34" charset="-128"/>
                </a:rPr>
                <a:t>EDU</a:t>
              </a:r>
            </a:p>
          </p:txBody>
        </p:sp>
        <p:sp>
          <p:nvSpPr>
            <p:cNvPr id="11277" name="Text Box 24"/>
            <p:cNvSpPr txBox="1">
              <a:spLocks noChangeArrowheads="1"/>
            </p:cNvSpPr>
            <p:nvPr/>
          </p:nvSpPr>
          <p:spPr bwMode="auto">
            <a:xfrm>
              <a:off x="3380" y="2324"/>
              <a:ext cx="196"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ＭＳ Ｐゴシック" pitchFamily="34" charset="-128"/>
                </a:rPr>
                <a:t>MIL</a:t>
              </a:r>
            </a:p>
          </p:txBody>
        </p:sp>
        <p:sp>
          <p:nvSpPr>
            <p:cNvPr id="11278" name="Text Box 25"/>
            <p:cNvSpPr txBox="1">
              <a:spLocks noChangeArrowheads="1"/>
            </p:cNvSpPr>
            <p:nvPr/>
          </p:nvSpPr>
          <p:spPr bwMode="auto">
            <a:xfrm>
              <a:off x="3787" y="2324"/>
              <a:ext cx="204"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ＭＳ Ｐゴシック" pitchFamily="34" charset="-128"/>
                </a:rPr>
                <a:t>NET</a:t>
              </a:r>
            </a:p>
          </p:txBody>
        </p:sp>
        <p:sp>
          <p:nvSpPr>
            <p:cNvPr id="11279" name="Text Box 26"/>
            <p:cNvSpPr txBox="1">
              <a:spLocks noChangeArrowheads="1"/>
            </p:cNvSpPr>
            <p:nvPr/>
          </p:nvSpPr>
          <p:spPr bwMode="auto">
            <a:xfrm>
              <a:off x="4592" y="2324"/>
              <a:ext cx="214"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ＭＳ Ｐゴシック" pitchFamily="34" charset="-128"/>
                </a:rPr>
                <a:t>ORG</a:t>
              </a:r>
            </a:p>
          </p:txBody>
        </p:sp>
        <p:sp>
          <p:nvSpPr>
            <p:cNvPr id="11280" name="Text Box 27"/>
            <p:cNvSpPr txBox="1">
              <a:spLocks noChangeArrowheads="1"/>
            </p:cNvSpPr>
            <p:nvPr/>
          </p:nvSpPr>
          <p:spPr bwMode="auto">
            <a:xfrm>
              <a:off x="1433" y="2924"/>
              <a:ext cx="279"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ＭＳ Ｐゴシック" pitchFamily="34" charset="-128"/>
                </a:rPr>
                <a:t>NITDA</a:t>
              </a:r>
            </a:p>
          </p:txBody>
        </p:sp>
        <p:sp>
          <p:nvSpPr>
            <p:cNvPr id="11281" name="Text Box 28"/>
            <p:cNvSpPr txBox="1">
              <a:spLocks noChangeArrowheads="1"/>
            </p:cNvSpPr>
            <p:nvPr/>
          </p:nvSpPr>
          <p:spPr bwMode="auto">
            <a:xfrm>
              <a:off x="2077" y="3081"/>
              <a:ext cx="77"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a:solidFill>
                  <a:srgbClr val="000000"/>
                </a:solidFill>
                <a:latin typeface="Times New Roman" pitchFamily="18" charset="0"/>
                <a:ea typeface="ＭＳ Ｐゴシック" pitchFamily="34" charset="-128"/>
              </a:endParaRPr>
            </a:p>
          </p:txBody>
        </p:sp>
        <p:sp>
          <p:nvSpPr>
            <p:cNvPr id="11282" name="Text Box 29"/>
            <p:cNvSpPr txBox="1">
              <a:spLocks noChangeArrowheads="1"/>
            </p:cNvSpPr>
            <p:nvPr/>
          </p:nvSpPr>
          <p:spPr bwMode="auto">
            <a:xfrm>
              <a:off x="2851" y="3081"/>
              <a:ext cx="77"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a:solidFill>
                  <a:srgbClr val="000000"/>
                </a:solidFill>
                <a:latin typeface="Times New Roman" pitchFamily="18" charset="0"/>
                <a:ea typeface="ＭＳ Ｐゴシック" pitchFamily="34" charset="-128"/>
              </a:endParaRPr>
            </a:p>
          </p:txBody>
        </p:sp>
        <p:sp>
          <p:nvSpPr>
            <p:cNvPr id="11283" name="Text Box 30"/>
            <p:cNvSpPr txBox="1">
              <a:spLocks noChangeArrowheads="1"/>
            </p:cNvSpPr>
            <p:nvPr/>
          </p:nvSpPr>
          <p:spPr bwMode="auto">
            <a:xfrm>
              <a:off x="3527" y="3044"/>
              <a:ext cx="126" cy="136"/>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ＭＳ Ｐゴシック" pitchFamily="34" charset="-128"/>
                </a:rPr>
                <a:t>   </a:t>
              </a:r>
            </a:p>
          </p:txBody>
        </p:sp>
        <p:sp>
          <p:nvSpPr>
            <p:cNvPr id="11284" name="Text Box 31"/>
            <p:cNvSpPr txBox="1">
              <a:spLocks noChangeArrowheads="1"/>
            </p:cNvSpPr>
            <p:nvPr/>
          </p:nvSpPr>
          <p:spPr bwMode="auto">
            <a:xfrm>
              <a:off x="1451" y="3519"/>
              <a:ext cx="288" cy="182"/>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Times New Roman" pitchFamily="18" charset="0"/>
                  <a:ea typeface="ＭＳ Ｐゴシック" pitchFamily="34" charset="-128"/>
                </a:rPr>
                <a:t>www</a:t>
              </a:r>
            </a:p>
          </p:txBody>
        </p:sp>
        <p:sp>
          <p:nvSpPr>
            <p:cNvPr id="11285" name="Text Box 32"/>
            <p:cNvSpPr txBox="1">
              <a:spLocks noChangeArrowheads="1"/>
            </p:cNvSpPr>
            <p:nvPr/>
          </p:nvSpPr>
          <p:spPr bwMode="auto">
            <a:xfrm>
              <a:off x="2121" y="3519"/>
              <a:ext cx="250" cy="182"/>
            </a:xfrm>
            <a:prstGeom prst="rect">
              <a:avLst/>
            </a:prstGeom>
            <a:noFill/>
            <a:ln w="9525">
              <a:noFill/>
              <a:round/>
              <a:headEnd/>
              <a:tailEnd/>
            </a:ln>
          </p:spPr>
          <p:txBody>
            <a:bodyPr wrap="none" lIns="90000" tIns="46800" rIns="90000" bIns="46800">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Times New Roman" pitchFamily="18" charset="0"/>
                  <a:ea typeface="ＭＳ Ｐゴシック" pitchFamily="34" charset="-128"/>
                </a:rPr>
                <a:t>mail</a:t>
              </a:r>
            </a:p>
          </p:txBody>
        </p:sp>
      </p:grpSp>
      <p:sp>
        <p:nvSpPr>
          <p:cNvPr id="11268" name="Rectangle 31"/>
          <p:cNvSpPr>
            <a:spLocks noChangeArrowheads="1"/>
          </p:cNvSpPr>
          <p:nvPr/>
        </p:nvSpPr>
        <p:spPr bwMode="auto">
          <a:xfrm>
            <a:off x="1676400" y="3124200"/>
            <a:ext cx="515938" cy="276225"/>
          </a:xfrm>
          <a:prstGeom prst="rect">
            <a:avLst/>
          </a:prstGeom>
          <a:noFill/>
          <a:ln w="9525">
            <a:noFill/>
            <a:miter lim="800000"/>
            <a:headEnd/>
            <a:tailEnd/>
          </a:ln>
        </p:spPr>
        <p:txBody>
          <a:bodyPr wrap="none">
            <a:spAutoFit/>
          </a:bodyPr>
          <a:lstStyle/>
          <a:p>
            <a:pPr algn="ctr" eaLnBrk="0" hangingPunct="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ＭＳ Ｐゴシック" pitchFamily="34" charset="-128"/>
              </a:rPr>
              <a:t>GOV</a:t>
            </a:r>
          </a:p>
        </p:txBody>
      </p:sp>
      <p:sp>
        <p:nvSpPr>
          <p:cNvPr id="11269" name="TextBox 36"/>
          <p:cNvSpPr txBox="1">
            <a:spLocks noChangeArrowheads="1"/>
          </p:cNvSpPr>
          <p:nvPr/>
        </p:nvSpPr>
        <p:spPr bwMode="auto">
          <a:xfrm>
            <a:off x="3733800" y="3962400"/>
            <a:ext cx="533400" cy="307975"/>
          </a:xfrm>
          <a:prstGeom prst="rect">
            <a:avLst/>
          </a:prstGeom>
          <a:noFill/>
          <a:ln w="9525">
            <a:noFill/>
            <a:miter lim="800000"/>
            <a:headEnd/>
            <a:tailEnd/>
          </a:ln>
        </p:spPr>
        <p:txBody>
          <a:bodyPr>
            <a:spAutoFit/>
          </a:bodyPr>
          <a:lstStyle/>
          <a:p>
            <a:r>
              <a:rPr lang="en-US" sz="1400">
                <a:latin typeface="Calibri" pitchFamily="34" charset="0"/>
              </a:rPr>
              <a:t>FCT</a:t>
            </a:r>
            <a:endParaRPr lang="ha-Latn-NG" sz="1400">
              <a:latin typeface="Calibri" pitchFamily="34" charset="0"/>
            </a:endParaRPr>
          </a:p>
        </p:txBody>
      </p:sp>
      <p:sp>
        <p:nvSpPr>
          <p:cNvPr id="11270" name="TextBox 37"/>
          <p:cNvSpPr txBox="1">
            <a:spLocks noChangeArrowheads="1"/>
          </p:cNvSpPr>
          <p:nvPr/>
        </p:nvSpPr>
        <p:spPr bwMode="auto">
          <a:xfrm>
            <a:off x="2743200" y="5562600"/>
            <a:ext cx="914400" cy="307975"/>
          </a:xfrm>
          <a:prstGeom prst="rect">
            <a:avLst/>
          </a:prstGeom>
          <a:noFill/>
          <a:ln w="9525">
            <a:noFill/>
            <a:miter lim="800000"/>
            <a:headEnd/>
            <a:tailEnd/>
          </a:ln>
        </p:spPr>
        <p:txBody>
          <a:bodyPr>
            <a:spAutoFit/>
          </a:bodyPr>
          <a:lstStyle/>
          <a:p>
            <a:r>
              <a:rPr lang="en-US" sz="1400">
                <a:latin typeface="Calibri" pitchFamily="34" charset="0"/>
              </a:rPr>
              <a:t>BWARI</a:t>
            </a:r>
            <a:endParaRPr lang="ha-Latn-NG" sz="1400">
              <a:latin typeface="Calibri" pitchFamily="34" charset="0"/>
            </a:endParaRPr>
          </a:p>
        </p:txBody>
      </p:sp>
      <p:sp>
        <p:nvSpPr>
          <p:cNvPr id="11271" name="TextBox 38"/>
          <p:cNvSpPr txBox="1">
            <a:spLocks noChangeArrowheads="1"/>
          </p:cNvSpPr>
          <p:nvPr/>
        </p:nvSpPr>
        <p:spPr bwMode="auto">
          <a:xfrm>
            <a:off x="4495800" y="5486400"/>
            <a:ext cx="1066800" cy="307975"/>
          </a:xfrm>
          <a:prstGeom prst="rect">
            <a:avLst/>
          </a:prstGeom>
          <a:noFill/>
          <a:ln w="9525">
            <a:noFill/>
            <a:miter lim="800000"/>
            <a:headEnd/>
            <a:tailEnd/>
          </a:ln>
        </p:spPr>
        <p:txBody>
          <a:bodyPr>
            <a:spAutoFit/>
          </a:bodyPr>
          <a:lstStyle/>
          <a:p>
            <a:r>
              <a:rPr lang="en-US" sz="1400">
                <a:latin typeface="Calibri" pitchFamily="34" charset="0"/>
              </a:rPr>
              <a:t>FCDA</a:t>
            </a:r>
            <a:endParaRPr lang="ha-Latn-NG" sz="1400">
              <a:latin typeface="Calibri" pitchFamily="34" charset="0"/>
            </a:endParaRPr>
          </a:p>
        </p:txBody>
      </p:sp>
      <p:pic>
        <p:nvPicPr>
          <p:cNvPr id="3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rtlCol="0">
            <a:normAutofit fontScale="90000"/>
          </a:bodyPr>
          <a:lstStyle/>
          <a:p>
            <a:pPr eaLnBrk="1" fontAlgn="auto" hangingPunct="1">
              <a:spcAft>
                <a:spcPts val="0"/>
              </a:spcAft>
              <a:defRPr/>
            </a:pPr>
            <a:r>
              <a:rPr lang="en-US" dirty="0" smtClean="0"/>
              <a:t>Domain name management and administration</a:t>
            </a:r>
            <a:r>
              <a:rPr lang="ha-Latn-NG" dirty="0" smtClean="0"/>
              <a:t/>
            </a:r>
            <a:br>
              <a:rPr lang="ha-Latn-NG" dirty="0" smtClean="0"/>
            </a:br>
            <a:endParaRPr lang="ha-Latn-NG" dirty="0"/>
          </a:p>
        </p:txBody>
      </p:sp>
      <p:sp>
        <p:nvSpPr>
          <p:cNvPr id="3" name="Content Placeholder 2"/>
          <p:cNvSpPr>
            <a:spLocks noGrp="1"/>
          </p:cNvSpPr>
          <p:nvPr>
            <p:ph idx="1"/>
          </p:nvPr>
        </p:nvSpPr>
        <p:spPr/>
        <p:txBody>
          <a:bodyPr rtlCol="0">
            <a:normAutofit fontScale="77500" lnSpcReduction="20000"/>
          </a:bodyPr>
          <a:lstStyle/>
          <a:p>
            <a:pPr marL="548640" indent="-411480" eaLnBrk="1" fontAlgn="auto" hangingPunct="1">
              <a:spcAft>
                <a:spcPts val="0"/>
              </a:spcAft>
              <a:buClr>
                <a:schemeClr val="tx1">
                  <a:shade val="95000"/>
                </a:schemeClr>
              </a:buClr>
              <a:buFont typeface="Arial" pitchFamily="34" charset="0"/>
              <a:buNone/>
              <a:defRPr/>
            </a:pPr>
            <a:r>
              <a:rPr lang="en-US" dirty="0" smtClean="0"/>
              <a:t>NITDA is </a:t>
            </a:r>
            <a:r>
              <a:rPr lang="en-US" dirty="0" err="1" smtClean="0"/>
              <a:t>ìn</a:t>
            </a:r>
            <a:r>
              <a:rPr lang="en-US" dirty="0" smtClean="0"/>
              <a:t> the process of providing  a fully automated </a:t>
            </a:r>
            <a:r>
              <a:rPr lang="en-US" dirty="0"/>
              <a:t>Government Domain Name Registration </a:t>
            </a:r>
            <a:r>
              <a:rPr lang="en-US" dirty="0" smtClean="0"/>
              <a:t>system which will:</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smtClean="0"/>
              <a:t>allow </a:t>
            </a:r>
            <a:r>
              <a:rPr lang="en-US" dirty="0"/>
              <a:t>clients to check availability of the domain</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smtClean="0"/>
              <a:t>outline </a:t>
            </a:r>
            <a:r>
              <a:rPr lang="en-US" dirty="0"/>
              <a:t>registration process </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smtClean="0"/>
              <a:t>allow </a:t>
            </a:r>
            <a:r>
              <a:rPr lang="en-US" dirty="0"/>
              <a:t>clients to register their domain  online</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smtClean="0"/>
              <a:t>provide </a:t>
            </a:r>
            <a:r>
              <a:rPr lang="en-US" dirty="0"/>
              <a:t>an online authorization letter </a:t>
            </a:r>
            <a:r>
              <a:rPr lang="en-US" dirty="0" smtClean="0"/>
              <a:t>format</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smtClean="0"/>
              <a:t>Allow clients to </a:t>
            </a:r>
            <a:r>
              <a:rPr lang="en-US" dirty="0"/>
              <a:t>check domain status</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a:t>Allow </a:t>
            </a:r>
            <a:r>
              <a:rPr lang="en-US" dirty="0" smtClean="0"/>
              <a:t>clients </a:t>
            </a:r>
            <a:r>
              <a:rPr lang="en-US" dirty="0"/>
              <a:t>to modify domain details</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smtClean="0"/>
              <a:t>Allow  clients  </a:t>
            </a:r>
            <a:r>
              <a:rPr lang="en-US" dirty="0"/>
              <a:t>to renew domain name</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smtClean="0"/>
              <a:t>allow cancellation of </a:t>
            </a:r>
            <a:r>
              <a:rPr lang="en-US" dirty="0"/>
              <a:t>domain </a:t>
            </a:r>
            <a:r>
              <a:rPr lang="en-US" dirty="0" smtClean="0"/>
              <a:t>name</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smtClean="0"/>
              <a:t>Include domain name policy </a:t>
            </a:r>
          </a:p>
          <a:p>
            <a:pPr marL="548640" indent="-411480" eaLnBrk="1" fontAlgn="auto" hangingPunct="1">
              <a:spcAft>
                <a:spcPts val="0"/>
              </a:spcAft>
              <a:buClr>
                <a:schemeClr val="tx1">
                  <a:shade val="95000"/>
                </a:schemeClr>
              </a:buClr>
              <a:buFont typeface="Arial" pitchFamily="34" charset="0"/>
              <a:buChar char="•"/>
              <a:defRPr/>
            </a:pPr>
            <a:r>
              <a:rPr lang="en-US" dirty="0" smtClean="0"/>
              <a:t>Include domain </a:t>
            </a:r>
            <a:r>
              <a:rPr lang="en-US" dirty="0"/>
              <a:t>dispute resolution </a:t>
            </a:r>
            <a:r>
              <a:rPr lang="en-US" dirty="0" smtClean="0"/>
              <a:t>policy</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US" dirty="0"/>
              <a:t>Compile and publish Reserved Names for </a:t>
            </a:r>
            <a:r>
              <a:rPr lang="en-US" dirty="0" smtClean="0"/>
              <a:t>clients </a:t>
            </a:r>
            <a:r>
              <a:rPr lang="en-US" dirty="0"/>
              <a:t>and </a:t>
            </a:r>
            <a:r>
              <a:rPr lang="en-US" dirty="0" smtClean="0"/>
              <a:t>inform </a:t>
            </a:r>
            <a:r>
              <a:rPr lang="en-US" dirty="0"/>
              <a:t>all </a:t>
            </a:r>
            <a:r>
              <a:rPr lang="en-US" dirty="0" smtClean="0"/>
              <a:t>clients </a:t>
            </a:r>
            <a:r>
              <a:rPr lang="en-US" dirty="0"/>
              <a:t>about the reservation</a:t>
            </a:r>
            <a:endParaRPr lang="ha-Latn-NG" dirty="0"/>
          </a:p>
          <a:p>
            <a:pPr marL="548640" indent="-411480" eaLnBrk="1" fontAlgn="auto" hangingPunct="1">
              <a:spcAft>
                <a:spcPts val="0"/>
              </a:spcAft>
              <a:buClr>
                <a:schemeClr val="tx1">
                  <a:shade val="95000"/>
                </a:schemeClr>
              </a:buClr>
              <a:buFont typeface="Arial" pitchFamily="34" charset="0"/>
              <a:buChar char="•"/>
              <a:defRPr/>
            </a:pP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Domain name management and administration ….</a:t>
            </a:r>
            <a:endParaRPr lang="ha-Latn-NG" dirty="0"/>
          </a:p>
        </p:txBody>
      </p:sp>
      <p:sp>
        <p:nvSpPr>
          <p:cNvPr id="3" name="Content Placeholder 2"/>
          <p:cNvSpPr>
            <a:spLocks noGrp="1"/>
          </p:cNvSpPr>
          <p:nvPr>
            <p:ph idx="1"/>
          </p:nvPr>
        </p:nvSpPr>
        <p:spPr/>
        <p:txBody>
          <a:bodyPr rtlCol="0">
            <a:normAutofit fontScale="92500" lnSpcReduction="10000"/>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t> Have online support capability</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be integrated with a help desk solution for workflow and collaboration</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Develop frequently asked questions for the registry</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enable sign-in and sign-out by clients</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Develop a </a:t>
            </a:r>
            <a:r>
              <a:rPr lang="en-US" dirty="0" err="1" smtClean="0"/>
              <a:t>whois</a:t>
            </a:r>
            <a:r>
              <a:rPr lang="en-US" dirty="0" smtClean="0"/>
              <a:t> directory for the .</a:t>
            </a:r>
            <a:r>
              <a:rPr lang="en-US" dirty="0" err="1" smtClean="0"/>
              <a:t>gov.ng</a:t>
            </a:r>
            <a:r>
              <a:rPr lang="en-US" dirty="0" smtClean="0"/>
              <a:t> registry</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provide for announcements and up coming events.</a:t>
            </a:r>
          </a:p>
          <a:p>
            <a:pPr marL="548640" indent="-411480" eaLnBrk="1" fontAlgn="auto" hangingPunct="1">
              <a:spcAft>
                <a:spcPts val="0"/>
              </a:spcAft>
              <a:buClr>
                <a:schemeClr val="tx1">
                  <a:shade val="95000"/>
                </a:schemeClr>
              </a:buClr>
              <a:buFont typeface="Arial" pitchFamily="34" charset="0"/>
              <a:buNone/>
              <a:defRPr/>
            </a:pPr>
            <a:r>
              <a:rPr lang="en-US" dirty="0" smtClean="0"/>
              <a:t>In addition NITDA is providing </a:t>
            </a:r>
            <a:r>
              <a:rPr lang="en-US" dirty="0" err="1" smtClean="0"/>
              <a:t>dns</a:t>
            </a:r>
            <a:r>
              <a:rPr lang="en-US" dirty="0" smtClean="0"/>
              <a:t> servers for all .</a:t>
            </a:r>
            <a:r>
              <a:rPr lang="en-US" dirty="0" err="1" smtClean="0"/>
              <a:t>gov.ng</a:t>
            </a:r>
            <a:r>
              <a:rPr lang="en-US" dirty="0" smtClean="0"/>
              <a:t> domains which will be known as ns1.nitda.gov.ng and ns2.nitda.gov.ng</a:t>
            </a:r>
            <a:endParaRPr lang="ha-Latn-NG" dirty="0" smtClean="0"/>
          </a:p>
          <a:p>
            <a:pPr marL="548640" indent="-411480" eaLnBrk="1" fontAlgn="auto" hangingPunct="1">
              <a:spcAft>
                <a:spcPts val="0"/>
              </a:spcAft>
              <a:buClr>
                <a:schemeClr val="tx1">
                  <a:shade val="95000"/>
                </a:schemeClr>
              </a:buClr>
              <a:buFont typeface="Arial" pitchFamily="34" charset="0"/>
              <a:buChar char="•"/>
              <a:defRPr/>
            </a:pPr>
            <a:endParaRPr lang="ha-Latn-NG" dirty="0" smtClean="0"/>
          </a:p>
          <a:p>
            <a:pPr marL="548640" indent="-411480" eaLnBrk="1" fontAlgn="auto" hangingPunct="1">
              <a:spcAft>
                <a:spcPts val="0"/>
              </a:spcAft>
              <a:buClr>
                <a:schemeClr val="tx1">
                  <a:shade val="95000"/>
                </a:schemeClr>
              </a:buClr>
              <a:buFont typeface="Arial" pitchFamily="34" charset="0"/>
              <a:buChar char="•"/>
              <a:defRPr/>
            </a:pP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objectives of this project  includes</a:t>
            </a:r>
            <a:endParaRPr lang="en-GB" dirty="0"/>
          </a:p>
        </p:txBody>
      </p:sp>
      <p:sp>
        <p:nvSpPr>
          <p:cNvPr id="3" name="Content Placeholder 2"/>
          <p:cNvSpPr>
            <a:spLocks noGrp="1"/>
          </p:cNvSpPr>
          <p:nvPr>
            <p:ph idx="1"/>
          </p:nvPr>
        </p:nvSpPr>
        <p:spPr/>
        <p:txBody>
          <a:bodyPr/>
          <a:lstStyle/>
          <a:p>
            <a:pPr lvl="0"/>
            <a:r>
              <a:rPr lang="en-US" dirty="0" smtClean="0"/>
              <a:t>Maintain the integrity and credibility of the .</a:t>
            </a:r>
            <a:r>
              <a:rPr lang="en-US" dirty="0" err="1" smtClean="0"/>
              <a:t>gov.ng</a:t>
            </a:r>
            <a:r>
              <a:rPr lang="en-US" dirty="0" smtClean="0"/>
              <a:t> namespace with risk management   to avoid confusion by the general public. </a:t>
            </a:r>
            <a:endParaRPr lang="en-GB" dirty="0" smtClean="0"/>
          </a:p>
          <a:p>
            <a:pPr lvl="0"/>
            <a:r>
              <a:rPr lang="en-US" dirty="0" smtClean="0"/>
              <a:t>Encourage a culture of security for government information systems across federal, state and local governments in the country.</a:t>
            </a:r>
            <a:endParaRPr lang="en-GB" dirty="0" smtClean="0"/>
          </a:p>
          <a:p>
            <a:pPr lvl="0"/>
            <a:r>
              <a:rPr lang="en-US" dirty="0" smtClean="0"/>
              <a:t>To support citizen-</a:t>
            </a:r>
            <a:r>
              <a:rPr lang="en-US" dirty="0" err="1" smtClean="0"/>
              <a:t>centred</a:t>
            </a:r>
            <a:r>
              <a:rPr lang="en-US" dirty="0" smtClean="0"/>
              <a:t> public service reform</a:t>
            </a:r>
            <a:endParaRPr lang="en-GB" dirty="0" smtClean="0"/>
          </a:p>
          <a:p>
            <a:pPr lvl="0"/>
            <a:endParaRPr lang="en-GB" dirty="0" smtClean="0"/>
          </a:p>
          <a:p>
            <a:endParaRPr lang="en-GB"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objectives …</a:t>
            </a:r>
            <a:endParaRPr lang="en-GB" dirty="0"/>
          </a:p>
        </p:txBody>
      </p:sp>
      <p:sp>
        <p:nvSpPr>
          <p:cNvPr id="3" name="Content Placeholder 2"/>
          <p:cNvSpPr>
            <a:spLocks noGrp="1"/>
          </p:cNvSpPr>
          <p:nvPr>
            <p:ph idx="1"/>
          </p:nvPr>
        </p:nvSpPr>
        <p:spPr/>
        <p:txBody>
          <a:bodyPr/>
          <a:lstStyle/>
          <a:p>
            <a:pPr lvl="0"/>
            <a:endParaRPr lang="en-US" dirty="0" smtClean="0"/>
          </a:p>
          <a:p>
            <a:pPr lvl="0"/>
            <a:r>
              <a:rPr lang="en-US" dirty="0" smtClean="0"/>
              <a:t>To promote and assist cost effective IT security for the public service</a:t>
            </a:r>
            <a:endParaRPr lang="en-GB" dirty="0" smtClean="0"/>
          </a:p>
          <a:p>
            <a:pPr lvl="0"/>
            <a:r>
              <a:rPr lang="en-US" dirty="0" smtClean="0"/>
              <a:t>Improve public confidence in Government Information Technology Services</a:t>
            </a:r>
            <a:endParaRPr lang="en-GB" dirty="0" smtClean="0"/>
          </a:p>
          <a:p>
            <a:pPr lvl="0"/>
            <a:r>
              <a:rPr lang="en-US" dirty="0" smtClean="0"/>
              <a:t>Promote common Infrastructure Development for email systems and other web based applications of Government.</a:t>
            </a:r>
          </a:p>
          <a:p>
            <a:pPr lvl="0">
              <a:buNone/>
            </a:pPr>
            <a:endParaRPr lang="en-US" dirty="0" smtClean="0"/>
          </a:p>
          <a:p>
            <a:pPr lvl="0"/>
            <a:endParaRPr lang="en-US" dirty="0" smtClean="0"/>
          </a:p>
          <a:p>
            <a:pPr lvl="0">
              <a:buNone/>
            </a:pPr>
            <a:endParaRPr lang="en-GB"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Project Scope</a:t>
            </a:r>
            <a:r>
              <a:rPr lang="en-GB" cap="all" dirty="0" smtClean="0"/>
              <a:t/>
            </a:r>
            <a:br>
              <a:rPr lang="en-GB" cap="all" dirty="0" smtClean="0"/>
            </a:br>
            <a:endParaRPr lang="en-GB" dirty="0"/>
          </a:p>
        </p:txBody>
      </p:sp>
      <p:sp>
        <p:nvSpPr>
          <p:cNvPr id="3" name="Content Placeholder 2"/>
          <p:cNvSpPr>
            <a:spLocks noGrp="1"/>
          </p:cNvSpPr>
          <p:nvPr>
            <p:ph idx="1"/>
          </p:nvPr>
        </p:nvSpPr>
        <p:spPr/>
        <p:txBody>
          <a:bodyPr/>
          <a:lstStyle/>
          <a:p>
            <a:pPr>
              <a:buNone/>
            </a:pPr>
            <a:r>
              <a:rPr lang="en-US" dirty="0" smtClean="0"/>
              <a:t>1. Develop a web content policy and guideline for MDAs</a:t>
            </a:r>
            <a:endParaRPr lang="en-GB" dirty="0" smtClean="0"/>
          </a:p>
          <a:p>
            <a:pPr>
              <a:buNone/>
            </a:pPr>
            <a:r>
              <a:rPr lang="en-US" dirty="0" smtClean="0"/>
              <a:t>2. Organize training and workshops on best practice of management of .</a:t>
            </a:r>
            <a:r>
              <a:rPr lang="en-US" dirty="0" err="1" smtClean="0"/>
              <a:t>gov.ng</a:t>
            </a:r>
            <a:r>
              <a:rPr lang="en-US" dirty="0" smtClean="0"/>
              <a:t> Domains</a:t>
            </a:r>
            <a:endParaRPr lang="en-GB" dirty="0" smtClean="0"/>
          </a:p>
          <a:p>
            <a:pPr>
              <a:buNone/>
            </a:pPr>
            <a:r>
              <a:rPr lang="en-US" dirty="0" smtClean="0"/>
              <a:t>3. Maintain a database of all .</a:t>
            </a:r>
            <a:r>
              <a:rPr lang="en-US" dirty="0" err="1" smtClean="0"/>
              <a:t>gov.ng</a:t>
            </a:r>
            <a:r>
              <a:rPr lang="en-US" dirty="0" smtClean="0"/>
              <a:t> domains including name servers and IP addresses.</a:t>
            </a:r>
            <a:endParaRPr lang="en-GB" dirty="0" smtClean="0"/>
          </a:p>
          <a:p>
            <a:pPr>
              <a:buNone/>
            </a:pPr>
            <a:r>
              <a:rPr lang="en-US" dirty="0" smtClean="0"/>
              <a:t>4. Deploy Central Domain Name Servers (DNS) for the .</a:t>
            </a:r>
            <a:r>
              <a:rPr lang="en-US" dirty="0" err="1" smtClean="0"/>
              <a:t>gov.ng</a:t>
            </a:r>
            <a:r>
              <a:rPr lang="en-US" dirty="0" smtClean="0"/>
              <a:t> domain.</a:t>
            </a:r>
          </a:p>
          <a:p>
            <a:endParaRPr lang="en-US" dirty="0" smtClean="0"/>
          </a:p>
          <a:p>
            <a:pPr>
              <a:buNone/>
            </a:pPr>
            <a:endParaRPr lang="en-GB" dirty="0" smtClean="0"/>
          </a:p>
          <a:p>
            <a:endParaRPr lang="en-GB"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Project Scope …</a:t>
            </a:r>
            <a:r>
              <a:rPr lang="en-GB" cap="all" dirty="0" smtClean="0"/>
              <a:t/>
            </a:r>
            <a:br>
              <a:rPr lang="en-GB" cap="all" dirty="0" smtClean="0"/>
            </a:br>
            <a:endParaRPr lang="en-GB" dirty="0"/>
          </a:p>
        </p:txBody>
      </p:sp>
      <p:sp>
        <p:nvSpPr>
          <p:cNvPr id="3" name="Content Placeholder 2"/>
          <p:cNvSpPr>
            <a:spLocks noGrp="1"/>
          </p:cNvSpPr>
          <p:nvPr>
            <p:ph idx="1"/>
          </p:nvPr>
        </p:nvSpPr>
        <p:spPr/>
        <p:txBody>
          <a:bodyPr/>
          <a:lstStyle/>
          <a:p>
            <a:pPr>
              <a:buNone/>
            </a:pPr>
            <a:r>
              <a:rPr lang="en-US" dirty="0" smtClean="0"/>
              <a:t>5. Email management system for the .</a:t>
            </a:r>
            <a:r>
              <a:rPr lang="en-US" dirty="0" err="1" smtClean="0"/>
              <a:t>gov.ng</a:t>
            </a:r>
            <a:r>
              <a:rPr lang="en-US" dirty="0" smtClean="0"/>
              <a:t> domains.</a:t>
            </a:r>
            <a:endParaRPr lang="en-GB" dirty="0" smtClean="0"/>
          </a:p>
          <a:p>
            <a:pPr>
              <a:buNone/>
            </a:pPr>
            <a:r>
              <a:rPr lang="en-US" dirty="0" smtClean="0"/>
              <a:t>6. Develop and deploy Government website policy and sponsorship guideline.</a:t>
            </a:r>
            <a:endParaRPr lang="en-GB" dirty="0" smtClean="0"/>
          </a:p>
          <a:p>
            <a:pPr>
              <a:buNone/>
            </a:pPr>
            <a:r>
              <a:rPr lang="en-US" dirty="0" smtClean="0"/>
              <a:t>7. Develop and maintain a .</a:t>
            </a:r>
            <a:r>
              <a:rPr lang="en-US" dirty="0" err="1" smtClean="0"/>
              <a:t>gov.ng</a:t>
            </a:r>
            <a:r>
              <a:rPr lang="en-US" dirty="0" smtClean="0"/>
              <a:t> registration portal to interface with </a:t>
            </a:r>
            <a:r>
              <a:rPr lang="en-US" dirty="0" err="1" smtClean="0"/>
              <a:t>NiRA</a:t>
            </a:r>
            <a:r>
              <a:rPr lang="en-US" dirty="0" smtClean="0"/>
              <a:t> registry </a:t>
            </a:r>
            <a:endParaRPr lang="en-GB" dirty="0" smtClean="0"/>
          </a:p>
          <a:p>
            <a:pPr>
              <a:buNone/>
            </a:pPr>
            <a:r>
              <a:rPr lang="en-US" dirty="0" smtClean="0"/>
              <a:t>8. Workshop for Stakeholders from </a:t>
            </a:r>
            <a:r>
              <a:rPr lang="en-US" dirty="0" err="1" smtClean="0"/>
              <a:t>Federal,States</a:t>
            </a:r>
            <a:r>
              <a:rPr lang="en-US" dirty="0" smtClean="0"/>
              <a:t> and Local Government Area .</a:t>
            </a:r>
            <a:endParaRPr lang="en-GB" dirty="0" smtClean="0"/>
          </a:p>
          <a:p>
            <a:pPr>
              <a:buNone/>
            </a:pPr>
            <a:endParaRPr lang="en-GB" dirty="0" smtClean="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Domain Name Registration Process </a:t>
            </a:r>
            <a:endParaRPr lang="ha-Latn-NG" dirty="0"/>
          </a:p>
        </p:txBody>
      </p:sp>
      <p:sp>
        <p:nvSpPr>
          <p:cNvPr id="14339" name="Content Placeholder 2"/>
          <p:cNvSpPr>
            <a:spLocks noGrp="1"/>
          </p:cNvSpPr>
          <p:nvPr>
            <p:ph idx="1"/>
          </p:nvPr>
        </p:nvSpPr>
        <p:spPr/>
        <p:txBody>
          <a:bodyPr/>
          <a:lstStyle/>
          <a:p>
            <a:pPr eaLnBrk="1" hangingPunct="1">
              <a:buFont typeface="Arial" pitchFamily="34" charset="0"/>
              <a:buChar char="•"/>
            </a:pPr>
            <a:r>
              <a:rPr lang="en-US" dirty="0" smtClean="0"/>
              <a:t>Any entity or establishment wishing to register a domain under the .</a:t>
            </a:r>
            <a:r>
              <a:rPr lang="en-US" dirty="0" err="1" smtClean="0"/>
              <a:t>gov.ng</a:t>
            </a:r>
            <a:r>
              <a:rPr lang="en-US" dirty="0" smtClean="0"/>
              <a:t> </a:t>
            </a:r>
            <a:r>
              <a:rPr lang="en-US" dirty="0" err="1" smtClean="0"/>
              <a:t>ccTLD</a:t>
            </a:r>
            <a:r>
              <a:rPr lang="en-US" dirty="0" smtClean="0"/>
              <a:t> should take the following steps: </a:t>
            </a:r>
          </a:p>
          <a:p>
            <a:pPr eaLnBrk="1" hangingPunct="1">
              <a:buFont typeface="Arial" pitchFamily="34" charset="0"/>
              <a:buChar char="•"/>
            </a:pPr>
            <a:r>
              <a:rPr lang="en-US" dirty="0" smtClean="0"/>
              <a:t>-Visit www.registry.gov.ng </a:t>
            </a:r>
            <a:endParaRPr lang="ha-Latn-NG" dirty="0" smtClean="0"/>
          </a:p>
          <a:p>
            <a:pPr lvl="1" eaLnBrk="1" hangingPunct="1">
              <a:buFont typeface="Arial" pitchFamily="34" charset="0"/>
              <a:buChar char="–"/>
            </a:pPr>
            <a:r>
              <a:rPr lang="en-US" dirty="0" smtClean="0"/>
              <a:t>Determine if entity or establishment is qualified to receive a domain name under .</a:t>
            </a:r>
            <a:r>
              <a:rPr lang="en-US" dirty="0" err="1" smtClean="0"/>
              <a:t>gov.ng</a:t>
            </a:r>
            <a:r>
              <a:rPr lang="en-US" dirty="0" smtClean="0"/>
              <a:t> by reviewing the </a:t>
            </a:r>
            <a:r>
              <a:rPr lang="en-US" b="1" u="sng" dirty="0" smtClean="0">
                <a:solidFill>
                  <a:schemeClr val="tx1">
                    <a:lumMod val="95000"/>
                  </a:schemeClr>
                </a:solidFill>
              </a:rPr>
              <a:t>eligibility requirement</a:t>
            </a:r>
            <a:r>
              <a:rPr lang="en-US" b="1" u="sng" dirty="0" smtClean="0">
                <a:solidFill>
                  <a:schemeClr val="tx1">
                    <a:lumMod val="95000"/>
                  </a:schemeClr>
                </a:solidFill>
                <a:hlinkClick r:id="rId2"/>
              </a:rPr>
              <a:t>s</a:t>
            </a:r>
            <a:r>
              <a:rPr lang="en-US" dirty="0" smtClean="0"/>
              <a:t>. </a:t>
            </a:r>
            <a:endParaRPr lang="ha-Latn-NG" dirty="0" smtClean="0"/>
          </a:p>
          <a:p>
            <a:pPr lvl="1" eaLnBrk="1" hangingPunct="1">
              <a:buFont typeface="Arial" pitchFamily="34" charset="0"/>
              <a:buChar char="–"/>
            </a:pPr>
            <a:r>
              <a:rPr lang="en-US" dirty="0" smtClean="0"/>
              <a:t>Review the </a:t>
            </a:r>
            <a:r>
              <a:rPr lang="en-US" b="1" u="sng" dirty="0" smtClean="0"/>
              <a:t>domain naming conventions</a:t>
            </a:r>
            <a:r>
              <a:rPr lang="en-US" dirty="0" smtClean="0"/>
              <a:t> and ensure that the desired domain name complies with the conventions.</a:t>
            </a:r>
            <a:endParaRPr lang="ha-Latn-NG" dirty="0" smtClean="0"/>
          </a:p>
          <a:p>
            <a:pPr lvl="1" eaLnBrk="1" hangingPunct="1">
              <a:buFont typeface="Arial" pitchFamily="34" charset="0"/>
              <a:buChar char="–"/>
            </a:pPr>
            <a:r>
              <a:rPr lang="en-US" b="1" u="sng" dirty="0" smtClean="0"/>
              <a:t>Check availability</a:t>
            </a:r>
            <a:r>
              <a:rPr lang="en-US" dirty="0" smtClean="0">
                <a:hlinkClick r:id="rId3"/>
              </a:rPr>
              <a:t> </a:t>
            </a:r>
            <a:r>
              <a:rPr lang="en-US" dirty="0" smtClean="0"/>
              <a:t>for the desired domain name.</a:t>
            </a:r>
            <a:endParaRPr lang="ha-Latn-NG" dirty="0" smtClean="0"/>
          </a:p>
          <a:p>
            <a:pPr eaLnBrk="1" hangingPunct="1">
              <a:buFont typeface="Arial" pitchFamily="34" charset="0"/>
              <a:buChar char="•"/>
            </a:pPr>
            <a:endParaRPr lang="ha-Latn-NG" dirty="0" smtClean="0"/>
          </a:p>
        </p:txBody>
      </p:sp>
      <p:pic>
        <p:nvPicPr>
          <p:cNvPr id="4" name="Picture 2" descr="nitda logo"/>
          <p:cNvPicPr>
            <a:picLocks noChangeAspect="1" noChangeArrowheads="1"/>
          </p:cNvPicPr>
          <p:nvPr/>
        </p:nvPicPr>
        <p:blipFill>
          <a:blip r:embed="rId4"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Domain Name Registration Process ... </a:t>
            </a:r>
            <a:endParaRPr lang="ha-Latn-NG" dirty="0"/>
          </a:p>
        </p:txBody>
      </p:sp>
      <p:sp>
        <p:nvSpPr>
          <p:cNvPr id="3" name="Content Placeholder 2"/>
          <p:cNvSpPr>
            <a:spLocks noGrp="1"/>
          </p:cNvSpPr>
          <p:nvPr>
            <p:ph idx="1"/>
          </p:nvPr>
        </p:nvSpPr>
        <p:spPr/>
        <p:txBody>
          <a:bodyPr rtlCol="0">
            <a:normAutofit/>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t>Visit www.registry.gov.ng</a:t>
            </a:r>
          </a:p>
          <a:p>
            <a:pPr marL="548640" indent="-411480" eaLnBrk="1" fontAlgn="auto" hangingPunct="1">
              <a:spcAft>
                <a:spcPts val="0"/>
              </a:spcAft>
              <a:buClr>
                <a:schemeClr val="tx1">
                  <a:shade val="95000"/>
                </a:schemeClr>
              </a:buClr>
              <a:buFont typeface="Arial" pitchFamily="34" charset="0"/>
              <a:buChar char="•"/>
              <a:defRPr/>
            </a:pPr>
            <a:r>
              <a:rPr lang="en-US" dirty="0" smtClean="0"/>
              <a:t>Register the Domain Name request using Online Registration Service.</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Submit an </a:t>
            </a:r>
            <a:r>
              <a:rPr lang="en-US" dirty="0" smtClean="0">
                <a:hlinkClick r:id="rId2"/>
              </a:rPr>
              <a:t>Authorization Letter</a:t>
            </a:r>
            <a:r>
              <a:rPr lang="en-US" dirty="0" smtClean="0"/>
              <a:t> at the earliest but not later than 30 days after completing the online registration. Otherwise, the request will stand cancelled and the domain name shall be released to any other </a:t>
            </a:r>
            <a:r>
              <a:rPr lang="en-US" dirty="0" err="1" smtClean="0"/>
              <a:t>organisation</a:t>
            </a:r>
            <a:r>
              <a:rPr lang="en-US" dirty="0" smtClean="0"/>
              <a:t> that meets the eligibility requirement</a:t>
            </a:r>
            <a:endParaRPr lang="ha-Latn-NG" dirty="0" smtClean="0"/>
          </a:p>
          <a:p>
            <a:pPr marL="548640" indent="-411480" eaLnBrk="1" fontAlgn="auto" hangingPunct="1">
              <a:spcAft>
                <a:spcPts val="0"/>
              </a:spcAft>
              <a:buClr>
                <a:schemeClr val="tx1">
                  <a:shade val="95000"/>
                </a:schemeClr>
              </a:buClr>
              <a:buFont typeface="Arial" pitchFamily="34" charset="0"/>
              <a:buChar char="•"/>
              <a:defRPr/>
            </a:pPr>
            <a:endParaRPr lang="ha-Latn-NG" dirty="0"/>
          </a:p>
        </p:txBody>
      </p:sp>
      <p:pic>
        <p:nvPicPr>
          <p:cNvPr id="4" name="Picture 2" descr="nitda logo"/>
          <p:cNvPicPr>
            <a:picLocks noChangeAspect="1" noChangeArrowheads="1"/>
          </p:cNvPicPr>
          <p:nvPr/>
        </p:nvPicPr>
        <p:blipFill>
          <a:blip r:embed="rId3"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fontAlgn="auto" hangingPunct="1">
              <a:spcAft>
                <a:spcPts val="0"/>
              </a:spcAft>
              <a:defRPr/>
            </a:pPr>
            <a:r>
              <a:rPr lang="en-US" dirty="0" smtClean="0"/>
              <a:t>OUTLINE</a:t>
            </a:r>
            <a:endParaRPr lang="ha-Latn-NG" dirty="0" smtClean="0"/>
          </a:p>
        </p:txBody>
      </p:sp>
      <p:sp>
        <p:nvSpPr>
          <p:cNvPr id="3" name="Content Placeholder 2"/>
          <p:cNvSpPr>
            <a:spLocks noGrp="1"/>
          </p:cNvSpPr>
          <p:nvPr>
            <p:ph idx="1"/>
          </p:nvPr>
        </p:nvSpPr>
        <p:spPr/>
        <p:txBody>
          <a:bodyPr rtlCol="0">
            <a:normAutofit lnSpcReduction="10000"/>
          </a:bodyPr>
          <a:lstStyle/>
          <a:p>
            <a:pPr marL="548640" indent="-411480" eaLnBrk="1" fontAlgn="auto" hangingPunct="1">
              <a:spcAft>
                <a:spcPts val="0"/>
              </a:spcAft>
              <a:buClr>
                <a:schemeClr val="tx1">
                  <a:shade val="95000"/>
                </a:schemeClr>
              </a:buClr>
              <a:buFont typeface="Arial" pitchFamily="34" charset="0"/>
              <a:buChar char="•"/>
              <a:defRPr/>
            </a:pPr>
            <a:r>
              <a:rPr lang="en-US" b="1" dirty="0" smtClean="0"/>
              <a:t>Introduction</a:t>
            </a:r>
          </a:p>
          <a:p>
            <a:pPr marL="548640" indent="-411480" eaLnBrk="1" fontAlgn="auto" hangingPunct="1">
              <a:spcAft>
                <a:spcPts val="0"/>
              </a:spcAft>
              <a:buClr>
                <a:schemeClr val="tx1">
                  <a:shade val="95000"/>
                </a:schemeClr>
              </a:buClr>
              <a:buFont typeface="Arial" pitchFamily="34" charset="0"/>
              <a:buChar char="•"/>
              <a:defRPr/>
            </a:pPr>
            <a:r>
              <a:rPr lang="en-US" b="1" dirty="0" smtClean="0"/>
              <a:t>NITDA and its mandate</a:t>
            </a:r>
          </a:p>
          <a:p>
            <a:pPr marL="548640" indent="-411480" eaLnBrk="1" fontAlgn="auto" hangingPunct="1">
              <a:spcAft>
                <a:spcPts val="0"/>
              </a:spcAft>
              <a:buClr>
                <a:schemeClr val="tx1">
                  <a:shade val="95000"/>
                </a:schemeClr>
              </a:buClr>
              <a:buFont typeface="Arial" pitchFamily="34" charset="0"/>
              <a:buChar char="•"/>
              <a:defRPr/>
            </a:pPr>
            <a:r>
              <a:rPr lang="en-US" b="1" dirty="0" smtClean="0"/>
              <a:t>DNS tree</a:t>
            </a:r>
          </a:p>
          <a:p>
            <a:pPr marL="548640" indent="-411480" eaLnBrk="1" fontAlgn="auto" hangingPunct="1">
              <a:spcAft>
                <a:spcPts val="0"/>
              </a:spcAft>
              <a:buClr>
                <a:schemeClr val="tx1">
                  <a:shade val="95000"/>
                </a:schemeClr>
              </a:buClr>
              <a:buFont typeface="Arial" pitchFamily="34" charset="0"/>
              <a:buChar char="•"/>
              <a:defRPr/>
            </a:pPr>
            <a:r>
              <a:rPr lang="en-US" b="1" dirty="0" smtClean="0"/>
              <a:t>Domain name management and administration</a:t>
            </a:r>
          </a:p>
          <a:p>
            <a:pPr marL="548640" indent="-411480" eaLnBrk="1" fontAlgn="auto" hangingPunct="1">
              <a:spcAft>
                <a:spcPts val="0"/>
              </a:spcAft>
              <a:buClr>
                <a:schemeClr val="tx1">
                  <a:shade val="95000"/>
                </a:schemeClr>
              </a:buClr>
              <a:buFont typeface="Arial" pitchFamily="34" charset="0"/>
              <a:buChar char="•"/>
              <a:defRPr/>
            </a:pPr>
            <a:r>
              <a:rPr lang="en-GB" b="1" dirty="0" smtClean="0"/>
              <a:t>Domain Name Registration Process </a:t>
            </a:r>
            <a:endParaRPr lang="en-US" b="1" dirty="0" smtClean="0"/>
          </a:p>
          <a:p>
            <a:pPr marL="548640" indent="-411480" eaLnBrk="1" fontAlgn="auto" hangingPunct="1">
              <a:spcAft>
                <a:spcPts val="0"/>
              </a:spcAft>
              <a:buClr>
                <a:schemeClr val="tx1">
                  <a:shade val="95000"/>
                </a:schemeClr>
              </a:buClr>
              <a:buFont typeface="Arial" pitchFamily="34" charset="0"/>
              <a:buChar char="•"/>
              <a:defRPr/>
            </a:pPr>
            <a:r>
              <a:rPr lang="en-US" b="1" dirty="0"/>
              <a:t>Policy and Governance Framework</a:t>
            </a:r>
            <a:endParaRPr lang="ha-Latn-NG" b="1" dirty="0"/>
          </a:p>
          <a:p>
            <a:pPr marL="548640" indent="-411480" eaLnBrk="1" fontAlgn="auto" hangingPunct="1">
              <a:spcAft>
                <a:spcPts val="0"/>
              </a:spcAft>
              <a:buClr>
                <a:schemeClr val="tx1">
                  <a:shade val="95000"/>
                </a:schemeClr>
              </a:buClr>
              <a:buFont typeface="Arial" pitchFamily="34" charset="0"/>
              <a:buChar char="•"/>
              <a:defRPr/>
            </a:pPr>
            <a:r>
              <a:rPr lang="en-US" b="1" dirty="0"/>
              <a:t>Eligibility for .</a:t>
            </a:r>
            <a:r>
              <a:rPr lang="en-US" b="1" dirty="0" err="1"/>
              <a:t>gov.ng</a:t>
            </a:r>
            <a:r>
              <a:rPr lang="en-US" b="1" dirty="0"/>
              <a:t> domains</a:t>
            </a:r>
            <a:endParaRPr lang="ha-Latn-NG" b="1" dirty="0"/>
          </a:p>
          <a:p>
            <a:pPr marL="548640" indent="-411480" eaLnBrk="1" fontAlgn="auto" hangingPunct="1">
              <a:spcAft>
                <a:spcPts val="0"/>
              </a:spcAft>
              <a:buClr>
                <a:schemeClr val="tx1">
                  <a:shade val="95000"/>
                </a:schemeClr>
              </a:buClr>
              <a:buFont typeface="Arial" pitchFamily="34" charset="0"/>
              <a:buChar char="•"/>
              <a:defRPr/>
            </a:pPr>
            <a:r>
              <a:rPr lang="en-US" b="1" dirty="0"/>
              <a:t>Domain Naming Conventions</a:t>
            </a:r>
            <a:endParaRPr lang="ha-Latn-NG" b="1" dirty="0"/>
          </a:p>
          <a:p>
            <a:pPr marL="548640" indent="-411480" eaLnBrk="1" fontAlgn="auto" hangingPunct="1">
              <a:spcAft>
                <a:spcPts val="0"/>
              </a:spcAft>
              <a:buClr>
                <a:schemeClr val="tx1">
                  <a:shade val="95000"/>
                </a:schemeClr>
              </a:buClr>
              <a:buFont typeface="Arial" pitchFamily="34" charset="0"/>
              <a:buChar char="•"/>
              <a:defRPr/>
            </a:pPr>
            <a:r>
              <a:rPr lang="en-US" b="1" dirty="0"/>
              <a:t>. gov.ng Dispute Resolution Policy </a:t>
            </a:r>
            <a:endParaRPr lang="ha-Latn-NG" b="1" dirty="0"/>
          </a:p>
          <a:p>
            <a:pPr marL="548640" indent="-411480" eaLnBrk="1" fontAlgn="auto" hangingPunct="1">
              <a:spcAft>
                <a:spcPts val="0"/>
              </a:spcAft>
              <a:buClr>
                <a:schemeClr val="tx1">
                  <a:shade val="95000"/>
                </a:schemeClr>
              </a:buClr>
              <a:buFont typeface="Arial" pitchFamily="34" charset="0"/>
              <a:buNone/>
              <a:defRPr/>
            </a:pPr>
            <a:endParaRPr lang="ha-Latn-NG" b="1" dirty="0"/>
          </a:p>
        </p:txBody>
      </p:sp>
      <p:pic>
        <p:nvPicPr>
          <p:cNvPr id="7"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pull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Registration Process ...</a:t>
            </a:r>
            <a:endParaRPr lang="en-GB" dirty="0"/>
          </a:p>
        </p:txBody>
      </p:sp>
      <p:sp>
        <p:nvSpPr>
          <p:cNvPr id="3" name="Content Placeholder 2"/>
          <p:cNvSpPr>
            <a:spLocks noGrp="1"/>
          </p:cNvSpPr>
          <p:nvPr>
            <p:ph idx="1"/>
          </p:nvPr>
        </p:nvSpPr>
        <p:spPr/>
        <p:txBody>
          <a:bodyPr/>
          <a:lstStyle/>
          <a:p>
            <a:r>
              <a:rPr lang="en-US" dirty="0" smtClean="0"/>
              <a:t>Once the above stated Registration process is completed, the Domain Manager will process the request accordingly. The Registrar will contact the client if any additional information about the registration is required, prior to activation. If the registration is in order, the domain name will be placed on Active Status and the same will be notified via email.</a:t>
            </a:r>
            <a:endParaRPr lang="ha-Latn-NG" dirty="0" smtClean="0"/>
          </a:p>
          <a:p>
            <a:pPr>
              <a:buNone/>
            </a:pPr>
            <a:endParaRPr lang="en-GB"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eaLnBrk="1" fontAlgn="auto" hangingPunct="1">
              <a:spcAft>
                <a:spcPts val="0"/>
              </a:spcAft>
              <a:defRPr/>
            </a:pPr>
            <a:r>
              <a:rPr lang="en-GB" smtClean="0"/>
              <a:t>Policy and Governance Framework</a:t>
            </a:r>
            <a:endParaRPr lang="ha-Latn-NG" smtClean="0"/>
          </a:p>
        </p:txBody>
      </p:sp>
      <p:sp>
        <p:nvSpPr>
          <p:cNvPr id="3" name="Content Placeholder 2"/>
          <p:cNvSpPr>
            <a:spLocks noGrp="1"/>
          </p:cNvSpPr>
          <p:nvPr>
            <p:ph idx="1"/>
          </p:nvPr>
        </p:nvSpPr>
        <p:spPr/>
        <p:txBody>
          <a:bodyPr rtlCol="0">
            <a:normAutofit fontScale="85000" lnSpcReduction="10000"/>
          </a:bodyPr>
          <a:lstStyle/>
          <a:p>
            <a:pPr marL="548640" indent="-411480" eaLnBrk="1" fontAlgn="auto" hangingPunct="1">
              <a:spcAft>
                <a:spcPts val="0"/>
              </a:spcAft>
              <a:buClr>
                <a:schemeClr val="tx1">
                  <a:shade val="95000"/>
                </a:schemeClr>
              </a:buClr>
              <a:buFont typeface="Arial" pitchFamily="34" charset="0"/>
              <a:buChar char="•"/>
              <a:defRPr/>
            </a:pPr>
            <a:r>
              <a:rPr lang="en-GB" dirty="0" smtClean="0"/>
              <a:t>The </a:t>
            </a:r>
            <a:r>
              <a:rPr lang="en-GB" dirty="0"/>
              <a:t>gov.ng Domain Name Policies apply to third level domains at the Nigerian Federal Government level (e.g. example.gov.ng) and fourth level domains at the State/Local Government levels (e.g. example.act.gov.ng</a:t>
            </a:r>
            <a:r>
              <a:rPr lang="en-GB" dirty="0" smtClean="0"/>
              <a:t>).</a:t>
            </a:r>
            <a:r>
              <a:rPr lang="en-GB" dirty="0"/>
              <a:t> </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GB" dirty="0"/>
              <a:t>Gov.ng policies have been developed to facilitate the registration and administration of domain names used by Federal, State and Local Government jurisdictions</a:t>
            </a:r>
            <a:r>
              <a:rPr lang="en-GB" dirty="0" smtClean="0"/>
              <a:t>.</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GB" dirty="0"/>
              <a:t>Gov.ng policies will be formally reviewed every 2 years</a:t>
            </a:r>
            <a:r>
              <a:rPr lang="en-GB" dirty="0" smtClean="0"/>
              <a:t>.</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GB" dirty="0"/>
              <a:t>The National Information Technology Development Agency (NITDA) shall be responsible for the management of the gov.ng domain.</a:t>
            </a:r>
            <a:endParaRPr lang="ha-Latn-NG" dirty="0"/>
          </a:p>
          <a:p>
            <a:pPr marL="548640" indent="-411480" eaLnBrk="1" fontAlgn="auto" hangingPunct="1">
              <a:spcAft>
                <a:spcPts val="0"/>
              </a:spcAft>
              <a:buClr>
                <a:schemeClr val="tx1">
                  <a:shade val="95000"/>
                </a:schemeClr>
              </a:buClr>
              <a:buFont typeface="Arial" pitchFamily="34" charset="0"/>
              <a:buChar char="•"/>
              <a:defRPr/>
            </a:pP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pPr eaLnBrk="1" fontAlgn="auto" hangingPunct="1">
              <a:spcAft>
                <a:spcPts val="0"/>
              </a:spcAft>
              <a:defRPr/>
            </a:pPr>
            <a:r>
              <a:rPr lang="en-GB" dirty="0" smtClean="0"/>
              <a:t>Policy and Governance Framework ...</a:t>
            </a:r>
            <a:endParaRPr lang="ha-Latn-NG" dirty="0" smtClean="0"/>
          </a:p>
        </p:txBody>
      </p:sp>
      <p:sp>
        <p:nvSpPr>
          <p:cNvPr id="3" name="Content Placeholder 2"/>
          <p:cNvSpPr>
            <a:spLocks noGrp="1"/>
          </p:cNvSpPr>
          <p:nvPr>
            <p:ph idx="1"/>
          </p:nvPr>
        </p:nvSpPr>
        <p:spPr/>
        <p:txBody>
          <a:bodyPr rtlCol="0">
            <a:normAutofit fontScale="92500"/>
          </a:bodyPr>
          <a:lstStyle/>
          <a:p>
            <a:pPr marL="548640" indent="-411480" eaLnBrk="1" fontAlgn="auto" hangingPunct="1">
              <a:spcAft>
                <a:spcPts val="0"/>
              </a:spcAft>
              <a:buClr>
                <a:schemeClr val="tx1">
                  <a:shade val="95000"/>
                </a:schemeClr>
              </a:buClr>
              <a:buFont typeface="Arial" pitchFamily="34" charset="0"/>
              <a:buChar char="•"/>
              <a:defRPr/>
            </a:pPr>
            <a:r>
              <a:rPr lang="en-GB" dirty="0" smtClean="0"/>
              <a:t>NITDA manages the gov.ng policies and administration in consultation with an Ministries, Departments and Agencies comprising of representatives from all states and ALGON.</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GB" dirty="0" smtClean="0"/>
              <a:t>All new policies and major policy changes are endorsed by the NITDA.</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GB" dirty="0" smtClean="0"/>
              <a:t>Each state or local government may apply additional domain policies, standards and guidelines in assessing domain applications provided that such policies do not conflict with those endorsed by NITDA.</a:t>
            </a: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715000"/>
            <a:ext cx="1219200" cy="11430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GB" dirty="0" smtClean="0"/>
              <a:t>Eligibility Requirements</a:t>
            </a:r>
            <a:endParaRPr lang="ha-Latn-NG" sz="3200" dirty="0" smtClean="0"/>
          </a:p>
        </p:txBody>
      </p:sp>
      <p:sp>
        <p:nvSpPr>
          <p:cNvPr id="3" name="Content Placeholder 2"/>
          <p:cNvSpPr>
            <a:spLocks noGrp="1"/>
          </p:cNvSpPr>
          <p:nvPr>
            <p:ph idx="1"/>
          </p:nvPr>
        </p:nvSpPr>
        <p:spPr/>
        <p:txBody>
          <a:bodyPr rtlCol="0">
            <a:normAutofit lnSpcReduction="10000"/>
          </a:bodyPr>
          <a:lstStyle/>
          <a:p>
            <a:pPr marL="868680" lvl="1" indent="-283464" eaLnBrk="1" fontAlgn="auto" hangingPunct="1">
              <a:spcAft>
                <a:spcPts val="0"/>
              </a:spcAft>
              <a:buFont typeface="Arial" pitchFamily="34" charset="0"/>
              <a:buChar char="–"/>
              <a:defRPr/>
            </a:pPr>
            <a:r>
              <a:rPr lang="en-US" dirty="0" smtClean="0"/>
              <a:t>Allotment </a:t>
            </a:r>
            <a:r>
              <a:rPr lang="en-US" dirty="0"/>
              <a:t>of gov.ng is restricted to the constituents of Federal Government of Nigeria at various levels </a:t>
            </a:r>
            <a:r>
              <a:rPr lang="en-US" dirty="0" smtClean="0"/>
              <a:t>right </a:t>
            </a:r>
            <a:r>
              <a:rPr lang="en-US" dirty="0"/>
              <a:t>from Federal, State and local government </a:t>
            </a:r>
            <a:r>
              <a:rPr lang="en-US" dirty="0" smtClean="0"/>
              <a:t>levels on request.</a:t>
            </a:r>
            <a:endParaRPr lang="ha-Latn-NG" sz="2000" dirty="0"/>
          </a:p>
          <a:p>
            <a:pPr marL="868680" lvl="1" indent="-283464" eaLnBrk="1" fontAlgn="auto" hangingPunct="1">
              <a:spcAft>
                <a:spcPts val="0"/>
              </a:spcAft>
              <a:buFont typeface="Arial" pitchFamily="34" charset="0"/>
              <a:buChar char="–"/>
              <a:defRPr/>
            </a:pPr>
            <a:r>
              <a:rPr lang="en-US" dirty="0" smtClean="0"/>
              <a:t>Specialized </a:t>
            </a:r>
            <a:r>
              <a:rPr lang="en-US" dirty="0"/>
              <a:t>projects of government which are on-going for more than a period of 18 Months from the date which the application for registration is made shall be eligible.</a:t>
            </a:r>
            <a:endParaRPr lang="ha-Latn-NG" sz="2000" dirty="0"/>
          </a:p>
          <a:p>
            <a:pPr marL="868680" lvl="1" indent="-283464" eaLnBrk="1" fontAlgn="auto" hangingPunct="1">
              <a:spcAft>
                <a:spcPts val="0"/>
              </a:spcAft>
              <a:buFont typeface="Arial" pitchFamily="34" charset="0"/>
              <a:buChar char="–"/>
              <a:defRPr/>
            </a:pPr>
            <a:r>
              <a:rPr lang="en-US" dirty="0"/>
              <a:t>Establishments registered under the Companies and Allied Matters Act shall not be eligible for registration under the .</a:t>
            </a:r>
            <a:r>
              <a:rPr lang="en-US" dirty="0" err="1"/>
              <a:t>gov.ng</a:t>
            </a:r>
            <a:r>
              <a:rPr lang="en-US" dirty="0"/>
              <a:t> domain irrespective of whether they are wholly or partly owned by the Federal, State or Local Government</a:t>
            </a:r>
            <a:r>
              <a:rPr lang="en-US" dirty="0" smtClean="0"/>
              <a:t>.</a:t>
            </a:r>
            <a:endParaRPr lang="ha-Latn-NG" sz="2000"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Eligibility Requirements....</a:t>
            </a:r>
            <a:endParaRPr lang="en-GB" dirty="0"/>
          </a:p>
        </p:txBody>
      </p:sp>
      <p:sp>
        <p:nvSpPr>
          <p:cNvPr id="3" name="Content Placeholder 2"/>
          <p:cNvSpPr>
            <a:spLocks noGrp="1"/>
          </p:cNvSpPr>
          <p:nvPr>
            <p:ph idx="1"/>
          </p:nvPr>
        </p:nvSpPr>
        <p:spPr/>
        <p:txBody>
          <a:bodyPr/>
          <a:lstStyle/>
          <a:p>
            <a:pPr marL="868680" lvl="1" indent="-283464" eaLnBrk="1" fontAlgn="auto" hangingPunct="1">
              <a:spcAft>
                <a:spcPts val="0"/>
              </a:spcAft>
              <a:buFont typeface="Arial" pitchFamily="34" charset="0"/>
              <a:buChar char="–"/>
              <a:defRPr/>
            </a:pPr>
            <a:r>
              <a:rPr lang="en-US" dirty="0" smtClean="0"/>
              <a:t>In addition to online registration, the request should also be submitted in writing in the form of an Authorization Letter. The letter should be in the </a:t>
            </a:r>
            <a:r>
              <a:rPr lang="en-US" dirty="0" smtClean="0">
                <a:hlinkClick r:id="rId2"/>
              </a:rPr>
              <a:t>specified format </a:t>
            </a:r>
            <a:r>
              <a:rPr lang="en-US" dirty="0" smtClean="0"/>
              <a:t>on the letter head of the concerned MDA.</a:t>
            </a:r>
            <a:endParaRPr lang="ha-Latn-NG" sz="2000" dirty="0" smtClean="0"/>
          </a:p>
          <a:p>
            <a:pPr marL="868680" lvl="1" indent="-283464" eaLnBrk="1" fontAlgn="auto" hangingPunct="1">
              <a:spcAft>
                <a:spcPts val="0"/>
              </a:spcAft>
              <a:buFont typeface="Arial" pitchFamily="34" charset="0"/>
              <a:buChar char="–"/>
              <a:defRPr/>
            </a:pPr>
            <a:r>
              <a:rPr lang="en-US" dirty="0" smtClean="0"/>
              <a:t>Authorization Letter should be signed by the permanent Secretary of the Ministry/Executive Secretary/Director-General in the case of Federal Government. While at State level the request should be from the Secretary to the State Government or his nominee. For registration of Local Government Area, the request should come from the Local Government Chairman or his nominee</a:t>
            </a:r>
            <a:endParaRPr lang="ha-Latn-NG" sz="2000" dirty="0" smtClean="0"/>
          </a:p>
          <a:p>
            <a:endParaRPr lang="en-GB" dirty="0"/>
          </a:p>
        </p:txBody>
      </p:sp>
      <p:pic>
        <p:nvPicPr>
          <p:cNvPr id="4" name="Picture 2" descr="nitda logo"/>
          <p:cNvPicPr>
            <a:picLocks noChangeAspect="1" noChangeArrowheads="1"/>
          </p:cNvPicPr>
          <p:nvPr/>
        </p:nvPicPr>
        <p:blipFill>
          <a:blip r:embed="rId3" cstate="print">
            <a:lum bright="4000" contrast="28000"/>
            <a:extLst>
              <a:ext uri="{28A0092B-C50C-407E-A947-70E740481C1C}">
                <a14:useLocalDpi xmlns="" xmlns:a14="http://schemas.microsoft.com/office/drawing/2010/main" val="0"/>
              </a:ext>
            </a:extLst>
          </a:blip>
          <a:srcRect/>
          <a:stretch>
            <a:fillRect/>
          </a:stretch>
        </p:blipFill>
        <p:spPr bwMode="auto">
          <a:xfrm>
            <a:off x="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en-GB" smtClean="0"/>
              <a:t>Eligibility Requirements...</a:t>
            </a:r>
            <a:endParaRPr lang="ha-Latn-NG" sz="3200" smtClean="0"/>
          </a:p>
        </p:txBody>
      </p:sp>
      <p:sp>
        <p:nvSpPr>
          <p:cNvPr id="3" name="Content Placeholder 2"/>
          <p:cNvSpPr>
            <a:spLocks noGrp="1"/>
          </p:cNvSpPr>
          <p:nvPr>
            <p:ph idx="1"/>
          </p:nvPr>
        </p:nvSpPr>
        <p:spPr/>
        <p:txBody>
          <a:bodyPr rtlCol="0">
            <a:normAutofit lnSpcReduction="10000"/>
          </a:bodyPr>
          <a:lstStyle/>
          <a:p>
            <a:pPr marL="868680" lvl="1" indent="-283464" eaLnBrk="1" fontAlgn="auto" hangingPunct="1">
              <a:spcAft>
                <a:spcPts val="0"/>
              </a:spcAft>
              <a:buFont typeface="Arial" pitchFamily="34" charset="0"/>
              <a:buChar char="–"/>
              <a:defRPr/>
            </a:pPr>
            <a:r>
              <a:rPr lang="en-US" dirty="0" smtClean="0"/>
              <a:t>As regards the present policy, there is no fee for the domain name registrations under GOV.NG. </a:t>
            </a:r>
            <a:endParaRPr lang="ha-Latn-NG" sz="2000" dirty="0" smtClean="0"/>
          </a:p>
          <a:p>
            <a:pPr marL="868680" lvl="1" indent="-283464" eaLnBrk="1" fontAlgn="auto" hangingPunct="1">
              <a:spcAft>
                <a:spcPts val="0"/>
              </a:spcAft>
              <a:buFont typeface="Arial" pitchFamily="34" charset="0"/>
              <a:buChar char="–"/>
              <a:defRPr/>
            </a:pPr>
            <a:r>
              <a:rPr lang="en-US" dirty="0" smtClean="0"/>
              <a:t>The administrative contact address to be filled in the on-line form must be same as the address of the concerned officer/Department of the government.</a:t>
            </a:r>
            <a:endParaRPr lang="ha-Latn-NG" sz="2000" dirty="0" smtClean="0"/>
          </a:p>
          <a:p>
            <a:pPr marL="868680" lvl="1" indent="-283464" eaLnBrk="1" fontAlgn="auto" hangingPunct="1">
              <a:spcAft>
                <a:spcPts val="0"/>
              </a:spcAft>
              <a:buFont typeface="Arial" pitchFamily="34" charset="0"/>
              <a:buChar char="–"/>
              <a:defRPr/>
            </a:pPr>
            <a:r>
              <a:rPr lang="en-US" dirty="0" smtClean="0"/>
              <a:t>Intermediaries or ISPs are not allowed to apply on behalf of any government department, for registration under this category.</a:t>
            </a:r>
            <a:endParaRPr lang="ha-Latn-NG" sz="2000" dirty="0" smtClean="0"/>
          </a:p>
          <a:p>
            <a:pPr marL="868680" lvl="1" indent="-283464" eaLnBrk="1" fontAlgn="auto" hangingPunct="1">
              <a:spcAft>
                <a:spcPts val="0"/>
              </a:spcAft>
              <a:buFont typeface="Arial" pitchFamily="34" charset="0"/>
              <a:buChar char="–"/>
              <a:defRPr/>
            </a:pPr>
            <a:r>
              <a:rPr lang="en-US" dirty="0" smtClean="0"/>
              <a:t>Domain Name should conform to the  </a:t>
            </a:r>
            <a:r>
              <a:rPr lang="en-US" dirty="0" smtClean="0">
                <a:hlinkClick r:id="rId2"/>
              </a:rPr>
              <a:t>Domain Name Conventions</a:t>
            </a:r>
            <a:r>
              <a:rPr lang="en-US" dirty="0" smtClean="0"/>
              <a:t>.</a:t>
            </a:r>
            <a:endParaRPr lang="ha-Latn-NG" sz="2000" dirty="0" smtClean="0"/>
          </a:p>
          <a:p>
            <a:pPr marL="868680" lvl="1" indent="-283464" eaLnBrk="1" fontAlgn="auto" hangingPunct="1">
              <a:spcAft>
                <a:spcPts val="0"/>
              </a:spcAft>
              <a:buFont typeface="Arial" pitchFamily="34" charset="0"/>
              <a:buChar char="–"/>
              <a:defRPr/>
            </a:pPr>
            <a:r>
              <a:rPr lang="en-US" dirty="0" smtClean="0"/>
              <a:t>The domain will be activated and allotted on receipt of the Authorization letter and provided all the conditions given above are satisfied.</a:t>
            </a:r>
            <a:endParaRPr lang="ha-Latn-NG" dirty="0"/>
          </a:p>
        </p:txBody>
      </p:sp>
      <p:pic>
        <p:nvPicPr>
          <p:cNvPr id="4" name="Picture 2" descr="nitda logo"/>
          <p:cNvPicPr>
            <a:picLocks noChangeAspect="1" noChangeArrowheads="1"/>
          </p:cNvPicPr>
          <p:nvPr/>
        </p:nvPicPr>
        <p:blipFill>
          <a:blip r:embed="rId3"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dirty="0" smtClean="0"/>
              <a:t>Domain Naming Conventions</a:t>
            </a:r>
            <a:endParaRPr lang="ha-Latn-NG" dirty="0" smtClean="0"/>
          </a:p>
        </p:txBody>
      </p:sp>
      <p:sp>
        <p:nvSpPr>
          <p:cNvPr id="3" name="Content Placeholder 2"/>
          <p:cNvSpPr>
            <a:spLocks noGrp="1"/>
          </p:cNvSpPr>
          <p:nvPr>
            <p:ph idx="1"/>
          </p:nvPr>
        </p:nvSpPr>
        <p:spPr/>
        <p:txBody>
          <a:bodyPr rtlCol="0">
            <a:normAutofit fontScale="77500" lnSpcReduction="20000"/>
          </a:bodyPr>
          <a:lstStyle/>
          <a:p>
            <a:pPr marL="548640" indent="-411480" eaLnBrk="1" fontAlgn="auto" hangingPunct="1">
              <a:spcAft>
                <a:spcPts val="0"/>
              </a:spcAft>
              <a:buClr>
                <a:schemeClr val="tx1">
                  <a:shade val="95000"/>
                </a:schemeClr>
              </a:buClr>
              <a:buSzPct val="80000"/>
              <a:buFont typeface="Arial" pitchFamily="34" charset="0"/>
              <a:buChar char="•"/>
              <a:defRPr/>
            </a:pPr>
            <a:r>
              <a:rPr lang="en-US" dirty="0" smtClean="0"/>
              <a:t>Domains </a:t>
            </a:r>
            <a:r>
              <a:rPr lang="en-US" dirty="0"/>
              <a:t>can contain the English-language letters a through z, and the digits 0 through 9</a:t>
            </a:r>
            <a:r>
              <a:rPr lang="en-US" dirty="0" smtClean="0"/>
              <a:t>. </a:t>
            </a:r>
            <a:endParaRPr lang="ha-Latn-NG" dirty="0"/>
          </a:p>
          <a:p>
            <a:pPr marL="548640" indent="-411480" eaLnBrk="1" fontAlgn="auto" hangingPunct="1">
              <a:spcAft>
                <a:spcPts val="0"/>
              </a:spcAft>
              <a:buClr>
                <a:schemeClr val="tx1">
                  <a:shade val="95000"/>
                </a:schemeClr>
              </a:buClr>
              <a:buSzPct val="80000"/>
              <a:buFont typeface="Arial" pitchFamily="34" charset="0"/>
              <a:buChar char="•"/>
              <a:defRPr/>
            </a:pPr>
            <a:r>
              <a:rPr lang="en-US" dirty="0"/>
              <a:t>Domain names can also contain hyphens, but hyphens cannot begin or end a domain name and </a:t>
            </a:r>
            <a:r>
              <a:rPr lang="en-US" dirty="0" smtClean="0"/>
              <a:t>putting two </a:t>
            </a:r>
            <a:r>
              <a:rPr lang="en-US" dirty="0"/>
              <a:t>hyphens together </a:t>
            </a:r>
            <a:r>
              <a:rPr lang="en-US" dirty="0" smtClean="0"/>
              <a:t>is </a:t>
            </a:r>
            <a:r>
              <a:rPr lang="en-US" dirty="0"/>
              <a:t>not permitted. </a:t>
            </a:r>
            <a:endParaRPr lang="ha-Latn-NG" dirty="0"/>
          </a:p>
          <a:p>
            <a:pPr marL="548640" indent="-411480" eaLnBrk="1" fontAlgn="auto" hangingPunct="1">
              <a:spcAft>
                <a:spcPts val="0"/>
              </a:spcAft>
              <a:buClr>
                <a:schemeClr val="tx1">
                  <a:shade val="95000"/>
                </a:schemeClr>
              </a:buClr>
              <a:buSzPct val="80000"/>
              <a:buFont typeface="Arial" pitchFamily="34" charset="0"/>
              <a:buChar char="•"/>
              <a:defRPr/>
            </a:pPr>
            <a:r>
              <a:rPr lang="en-US" dirty="0"/>
              <a:t>Spaces and special characters (such as !, $, &amp;, _ and so on) are not permitted.  </a:t>
            </a:r>
            <a:endParaRPr lang="ha-Latn-NG" dirty="0"/>
          </a:p>
          <a:p>
            <a:pPr marL="548640" indent="-411480" eaLnBrk="1" fontAlgn="auto" hangingPunct="1">
              <a:spcAft>
                <a:spcPts val="0"/>
              </a:spcAft>
              <a:buClr>
                <a:schemeClr val="tx1">
                  <a:shade val="95000"/>
                </a:schemeClr>
              </a:buClr>
              <a:buSzPct val="80000"/>
              <a:buFont typeface="Arial" pitchFamily="34" charset="0"/>
              <a:buChar char="•"/>
              <a:defRPr/>
            </a:pPr>
            <a:r>
              <a:rPr lang="en-US" dirty="0"/>
              <a:t>The minimum length is 3, and the maximum length is 63 characters (excluding extension ".</a:t>
            </a:r>
            <a:r>
              <a:rPr lang="en-US" dirty="0" err="1"/>
              <a:t>gov.ng</a:t>
            </a:r>
            <a:r>
              <a:rPr lang="en-US" dirty="0"/>
              <a:t>"). </a:t>
            </a:r>
            <a:endParaRPr lang="ha-Latn-NG" dirty="0"/>
          </a:p>
          <a:p>
            <a:pPr marL="548640" indent="-411480" eaLnBrk="1" fontAlgn="auto" hangingPunct="1">
              <a:spcAft>
                <a:spcPts val="0"/>
              </a:spcAft>
              <a:buClr>
                <a:schemeClr val="tx1">
                  <a:shade val="95000"/>
                </a:schemeClr>
              </a:buClr>
              <a:buSzPct val="80000"/>
              <a:buFont typeface="Arial" pitchFamily="34" charset="0"/>
              <a:buChar char="•"/>
              <a:defRPr/>
            </a:pPr>
            <a:r>
              <a:rPr lang="en-US" dirty="0"/>
              <a:t>Domain names are not case-sensitive.(i.e. you may use a mix of upper or lower case letters</a:t>
            </a:r>
            <a:r>
              <a:rPr lang="en-US" dirty="0" smtClean="0"/>
              <a:t>).</a:t>
            </a:r>
            <a:endParaRPr lang="ha-Latn-NG" dirty="0"/>
          </a:p>
          <a:p>
            <a:pPr marL="548640" indent="-411480" eaLnBrk="1" fontAlgn="auto" hangingPunct="1">
              <a:spcAft>
                <a:spcPts val="0"/>
              </a:spcAft>
              <a:buClr>
                <a:schemeClr val="tx1">
                  <a:shade val="95000"/>
                </a:schemeClr>
              </a:buClr>
              <a:buSzPct val="80000"/>
              <a:buFont typeface="Arial" pitchFamily="34" charset="0"/>
              <a:buChar char="•"/>
              <a:defRPr/>
            </a:pPr>
            <a:r>
              <a:rPr lang="en-US" dirty="0"/>
              <a:t>To register any third-level domain within .</a:t>
            </a:r>
            <a:r>
              <a:rPr lang="en-US" dirty="0" err="1"/>
              <a:t>gov.ng</a:t>
            </a:r>
            <a:r>
              <a:rPr lang="en-US" dirty="0"/>
              <a:t>, state government entities must register the full state name or the official abbreviation of the state name similar to that used in vehicle license plate registrations</a:t>
            </a:r>
            <a:r>
              <a:rPr lang="en-US" dirty="0" smtClean="0"/>
              <a:t>.</a:t>
            </a: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8355106" y="6019800"/>
            <a:ext cx="788894" cy="8382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eaLnBrk="1" fontAlgn="auto" hangingPunct="1">
              <a:spcAft>
                <a:spcPts val="0"/>
              </a:spcAft>
              <a:defRPr/>
            </a:pPr>
            <a:r>
              <a:rPr lang="en-US" smtClean="0"/>
              <a:t>Domain Naming Conventions…</a:t>
            </a:r>
            <a:endParaRPr lang="ha-Latn-NG" smtClean="0"/>
          </a:p>
        </p:txBody>
      </p:sp>
      <p:sp>
        <p:nvSpPr>
          <p:cNvPr id="3" name="Content Placeholder 2"/>
          <p:cNvSpPr>
            <a:spLocks noGrp="1"/>
          </p:cNvSpPr>
          <p:nvPr>
            <p:ph idx="1"/>
          </p:nvPr>
        </p:nvSpPr>
        <p:spPr/>
        <p:txBody>
          <a:bodyPr rtlCol="0">
            <a:normAutofit fontScale="92500" lnSpcReduction="20000"/>
          </a:bodyPr>
          <a:lstStyle/>
          <a:p>
            <a:pPr marL="548640" indent="-411480" eaLnBrk="1" fontAlgn="auto" hangingPunct="1">
              <a:spcAft>
                <a:spcPts val="0"/>
              </a:spcAft>
              <a:buClr>
                <a:schemeClr val="tx1">
                  <a:shade val="95000"/>
                </a:schemeClr>
              </a:buClr>
              <a:buSzPct val="80000"/>
              <a:buFont typeface="Arial" pitchFamily="34" charset="0"/>
              <a:buChar char="•"/>
              <a:defRPr/>
            </a:pPr>
            <a:r>
              <a:rPr lang="en-GB" dirty="0" smtClean="0"/>
              <a:t>Cities and townships are encouraged to register for a fourth-level domain under a state's third-level domain to the extent such an option is available. When this option is not available, cities and townships may register a third-level domain. To register a third-level .</a:t>
            </a:r>
            <a:r>
              <a:rPr lang="en-GB" dirty="0" err="1" smtClean="0"/>
              <a:t>gov</a:t>
            </a:r>
            <a:r>
              <a:rPr lang="en-GB" dirty="0" smtClean="0"/>
              <a:t> domain name, cities and townships must comply with the following:</a:t>
            </a:r>
            <a:r>
              <a:rPr lang="en-US" dirty="0" smtClean="0"/>
              <a:t> </a:t>
            </a:r>
            <a:endParaRPr lang="ha-Latn-NG" dirty="0" smtClean="0"/>
          </a:p>
          <a:p>
            <a:pPr marL="548640" indent="-411480" eaLnBrk="1" fontAlgn="auto" hangingPunct="1">
              <a:spcAft>
                <a:spcPts val="0"/>
              </a:spcAft>
              <a:buClr>
                <a:schemeClr val="tx1">
                  <a:shade val="95000"/>
                </a:schemeClr>
              </a:buClr>
              <a:buFont typeface="Arial" pitchFamily="34" charset="0"/>
              <a:buNone/>
              <a:defRPr/>
            </a:pPr>
            <a:r>
              <a:rPr lang="en-GB" dirty="0" smtClean="0"/>
              <a:t>a.	Cities and townships may ONLY register for a domain name representing their city or township.</a:t>
            </a:r>
            <a:endParaRPr lang="ha-Latn-NG" dirty="0" smtClean="0"/>
          </a:p>
          <a:p>
            <a:pPr marL="548640" indent="-411480" eaLnBrk="1" fontAlgn="auto" hangingPunct="1">
              <a:spcAft>
                <a:spcPts val="0"/>
              </a:spcAft>
              <a:buClr>
                <a:schemeClr val="tx1">
                  <a:shade val="95000"/>
                </a:schemeClr>
              </a:buClr>
              <a:buFont typeface="Arial" pitchFamily="34" charset="0"/>
              <a:buNone/>
              <a:defRPr/>
            </a:pPr>
            <a:r>
              <a:rPr lang="en-GB" dirty="0" smtClean="0"/>
              <a:t>b.	The domain name must include the city (town) name and a clear reference to the state in which the city (town) is located.</a:t>
            </a:r>
            <a:endParaRPr lang="ha-Latn-NG" dirty="0" smtClean="0"/>
          </a:p>
          <a:p>
            <a:pPr marL="548640" indent="-411480" eaLnBrk="1" fontAlgn="auto" hangingPunct="1">
              <a:spcAft>
                <a:spcPts val="0"/>
              </a:spcAft>
              <a:buClr>
                <a:schemeClr val="tx1">
                  <a:shade val="95000"/>
                </a:schemeClr>
              </a:buClr>
              <a:buFont typeface="Arial" pitchFamily="34" charset="0"/>
              <a:buNone/>
              <a:defRPr/>
            </a:pPr>
            <a:r>
              <a:rPr lang="en-GB" dirty="0" smtClean="0"/>
              <a:t>	</a:t>
            </a:r>
            <a:endParaRPr lang="ha-Latn-NG" dirty="0" smtClean="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Naming Conventions…</a:t>
            </a:r>
            <a:endParaRPr lang="en-GB" dirty="0"/>
          </a:p>
        </p:txBody>
      </p:sp>
      <p:sp>
        <p:nvSpPr>
          <p:cNvPr id="3" name="Content Placeholder 2"/>
          <p:cNvSpPr>
            <a:spLocks noGrp="1"/>
          </p:cNvSpPr>
          <p:nvPr>
            <p:ph idx="1"/>
          </p:nvPr>
        </p:nvSpPr>
        <p:spPr/>
        <p:txBody>
          <a:bodyPr/>
          <a:lstStyle/>
          <a:p>
            <a:pPr marL="548640" indent="-411480" eaLnBrk="1" fontAlgn="auto" hangingPunct="1">
              <a:spcAft>
                <a:spcPts val="0"/>
              </a:spcAft>
              <a:buClr>
                <a:schemeClr val="tx1">
                  <a:shade val="95000"/>
                </a:schemeClr>
              </a:buClr>
              <a:buFont typeface="Arial" pitchFamily="34" charset="0"/>
              <a:buNone/>
              <a:defRPr/>
            </a:pPr>
            <a:r>
              <a:rPr lang="en-GB" dirty="0" smtClean="0"/>
              <a:t>c.	Abbreviations of the city name are not encouraged.</a:t>
            </a:r>
            <a:endParaRPr lang="ha-Latn-NG" dirty="0" smtClean="0"/>
          </a:p>
          <a:p>
            <a:pPr marL="548640" indent="-411480" eaLnBrk="1" fontAlgn="auto" hangingPunct="1">
              <a:spcAft>
                <a:spcPts val="0"/>
              </a:spcAft>
              <a:buClr>
                <a:schemeClr val="tx1">
                  <a:shade val="95000"/>
                </a:schemeClr>
              </a:buClr>
              <a:buFont typeface="Arial" pitchFamily="34" charset="0"/>
              <a:buNone/>
              <a:defRPr/>
            </a:pPr>
            <a:r>
              <a:rPr lang="en-GB" dirty="0" smtClean="0"/>
              <a:t>d.	Inclusion of the word "city" or "town" within the domain name is optional and may be used at the discretion of the local government.</a:t>
            </a:r>
            <a:endParaRPr lang="ha-Latn-NG" dirty="0" smtClean="0"/>
          </a:p>
          <a:p>
            <a:pPr marL="548640" indent="-411480" eaLnBrk="1" fontAlgn="auto" hangingPunct="1">
              <a:spcAft>
                <a:spcPts val="0"/>
              </a:spcAft>
              <a:buClr>
                <a:schemeClr val="tx1">
                  <a:shade val="95000"/>
                </a:schemeClr>
              </a:buClr>
              <a:buFont typeface="Arial" pitchFamily="34" charset="0"/>
              <a:buNone/>
              <a:defRPr/>
            </a:pPr>
            <a:r>
              <a:rPr lang="en-GB" dirty="0" smtClean="0"/>
              <a:t>e.	Cities and townships may NOT register a local program/initiative, such as a local  library, etc. </a:t>
            </a:r>
            <a:endParaRPr lang="ha-Latn-NG" dirty="0" smtClean="0"/>
          </a:p>
          <a:p>
            <a:pPr marL="548640" indent="-411480" eaLnBrk="1" fontAlgn="auto" hangingPunct="1">
              <a:spcAft>
                <a:spcPts val="0"/>
              </a:spcAft>
              <a:buClr>
                <a:schemeClr val="tx1">
                  <a:shade val="95000"/>
                </a:schemeClr>
              </a:buClr>
              <a:buFont typeface="Arial" pitchFamily="34" charset="0"/>
              <a:buNone/>
              <a:defRPr/>
            </a:pPr>
            <a:r>
              <a:rPr lang="en-GB" dirty="0" smtClean="0"/>
              <a:t>f.	Cities and townships may denote the state abbreviation after the city or township name, preferably separated by a hyphen. </a:t>
            </a:r>
            <a:endParaRPr lang="ha-Latn-NG" dirty="0" smtClean="0"/>
          </a:p>
          <a:p>
            <a:endParaRPr lang="en-GB"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8211670" y="5867400"/>
            <a:ext cx="932330" cy="9906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pPr eaLnBrk="1" fontAlgn="auto" hangingPunct="1">
              <a:spcAft>
                <a:spcPts val="0"/>
              </a:spcAft>
              <a:defRPr/>
            </a:pPr>
            <a:r>
              <a:rPr lang="en-US" smtClean="0"/>
              <a:t>Domain Naming Conventions…</a:t>
            </a:r>
            <a:endParaRPr lang="ha-Latn-NG" smtClean="0"/>
          </a:p>
        </p:txBody>
      </p:sp>
      <p:sp>
        <p:nvSpPr>
          <p:cNvPr id="3" name="Content Placeholder 2"/>
          <p:cNvSpPr>
            <a:spLocks noGrp="1"/>
          </p:cNvSpPr>
          <p:nvPr>
            <p:ph idx="1"/>
          </p:nvPr>
        </p:nvSpPr>
        <p:spPr/>
        <p:txBody>
          <a:bodyPr rtlCol="0">
            <a:normAutofit fontScale="92500" lnSpcReduction="20000"/>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t>Generic names are not allowed. (</a:t>
            </a:r>
            <a:r>
              <a:rPr lang="en-US" dirty="0" err="1" smtClean="0"/>
              <a:t>eg</a:t>
            </a:r>
            <a:r>
              <a:rPr lang="en-US" dirty="0" smtClean="0"/>
              <a:t>. shipping.gov.ng  is not allowed).</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 For domains under gov.ng, the domain must be derived from the name of the </a:t>
            </a:r>
            <a:r>
              <a:rPr lang="en-US" dirty="0" err="1" smtClean="0"/>
              <a:t>organisation</a:t>
            </a:r>
            <a:r>
              <a:rPr lang="en-US" dirty="0" smtClean="0"/>
              <a:t>/entity. (</a:t>
            </a:r>
            <a:r>
              <a:rPr lang="en-US" dirty="0" err="1" smtClean="0"/>
              <a:t>eg</a:t>
            </a:r>
            <a:r>
              <a:rPr lang="en-US" dirty="0" smtClean="0"/>
              <a:t>. National Planning Commission can opt for a domain npc.gov.ng but NOT xyz.gov.ng or planning.gov.ng)</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 One and Two letter domain names are not allowed (e.g. ab.gov.ng)</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The generic second level names (SLDs) of .</a:t>
            </a:r>
            <a:r>
              <a:rPr lang="en-US" dirty="0" err="1" smtClean="0"/>
              <a:t>ng</a:t>
            </a:r>
            <a:r>
              <a:rPr lang="en-US" dirty="0" smtClean="0"/>
              <a:t> should not be used as third level names. (e.g. mil.gov.ng and org.gov.ng are not allowed as mil and org are generic second level names under .</a:t>
            </a:r>
            <a:r>
              <a:rPr lang="en-US" dirty="0" err="1" smtClean="0"/>
              <a:t>ng</a:t>
            </a:r>
            <a:r>
              <a:rPr lang="en-US" dirty="0" smtClean="0"/>
              <a:t>)</a:t>
            </a:r>
            <a:endParaRPr lang="ha-Latn-NG" dirty="0" smtClean="0"/>
          </a:p>
          <a:p>
            <a:pPr marL="548640" indent="-411480" eaLnBrk="1" fontAlgn="auto" hangingPunct="1">
              <a:spcAft>
                <a:spcPts val="0"/>
              </a:spcAft>
              <a:buClr>
                <a:schemeClr val="tx1">
                  <a:shade val="95000"/>
                </a:schemeClr>
              </a:buClr>
              <a:buFont typeface="Arial" pitchFamily="34" charset="0"/>
              <a:buNone/>
              <a:defRPr/>
            </a:pP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0" y="5886450"/>
            <a:ext cx="914400" cy="97155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INTRODUCTION</a:t>
            </a:r>
            <a:endParaRPr lang="ha-Latn-NG" dirty="0" smtClean="0"/>
          </a:p>
        </p:txBody>
      </p:sp>
      <p:sp>
        <p:nvSpPr>
          <p:cNvPr id="5123" name="Content Placeholder 2"/>
          <p:cNvSpPr>
            <a:spLocks noGrp="1"/>
          </p:cNvSpPr>
          <p:nvPr>
            <p:ph idx="1"/>
          </p:nvPr>
        </p:nvSpPr>
        <p:spPr/>
        <p:txBody>
          <a:bodyPr/>
          <a:lstStyle/>
          <a:p>
            <a:pPr algn="just" eaLnBrk="1" hangingPunct="1">
              <a:buFont typeface="Arial" pitchFamily="34" charset="0"/>
              <a:buNone/>
            </a:pPr>
            <a:r>
              <a:rPr lang="en-US" smtClean="0"/>
              <a:t>	This policy document is based not only on the need to populate the Internet with government’s presence but also to coordinate the hosting of government domains especially as regards security of the domain. </a:t>
            </a:r>
          </a:p>
          <a:p>
            <a:pPr algn="just" eaLnBrk="1" hangingPunct="1">
              <a:buFont typeface="Arial" pitchFamily="34" charset="0"/>
              <a:buNone/>
            </a:pPr>
            <a:r>
              <a:rPr lang="en-US" smtClean="0"/>
              <a:t>	Since the .gov.ng domain is a national resource for the benefit of the Nigerian Government, the domain will be available for all Governments from the Federal to the Local Government.</a:t>
            </a:r>
            <a:endParaRPr lang="ha-Latn-NG" smtClean="0"/>
          </a:p>
        </p:txBody>
      </p:sp>
      <p:pic>
        <p:nvPicPr>
          <p:cNvPr id="7"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eaLnBrk="1" fontAlgn="auto" hangingPunct="1">
              <a:spcAft>
                <a:spcPts val="0"/>
              </a:spcAft>
              <a:defRPr/>
            </a:pPr>
            <a:r>
              <a:rPr lang="en-US" smtClean="0"/>
              <a:t>gov.ng Dispute Resolution Policy</a:t>
            </a:r>
            <a:endParaRPr lang="ha-Latn-NG" smtClean="0"/>
          </a:p>
        </p:txBody>
      </p:sp>
      <p:sp>
        <p:nvSpPr>
          <p:cNvPr id="3" name="Content Placeholder 2"/>
          <p:cNvSpPr>
            <a:spLocks noGrp="1"/>
          </p:cNvSpPr>
          <p:nvPr>
            <p:ph idx="1"/>
          </p:nvPr>
        </p:nvSpPr>
        <p:spPr/>
        <p:txBody>
          <a:bodyPr rtlCol="0">
            <a:normAutofit fontScale="77500" lnSpcReduction="20000"/>
          </a:bodyPr>
          <a:lstStyle/>
          <a:p>
            <a:pPr marL="548640" indent="-411480" eaLnBrk="1" fontAlgn="auto" hangingPunct="1">
              <a:spcAft>
                <a:spcPts val="0"/>
              </a:spcAft>
              <a:buClr>
                <a:schemeClr val="tx1">
                  <a:shade val="95000"/>
                </a:schemeClr>
              </a:buClr>
              <a:buFont typeface="Arial" pitchFamily="34" charset="0"/>
              <a:buNone/>
              <a:defRPr/>
            </a:pPr>
            <a:r>
              <a:rPr lang="en-GB" b="1" dirty="0"/>
              <a:t> </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GB" dirty="0"/>
              <a:t>No adjudication shall be made within the registration function as to whether the applicant has a legitimate right to a name, beyond compliance with the </a:t>
            </a:r>
            <a:r>
              <a:rPr lang="en-GB" dirty="0" smtClean="0"/>
              <a:t>.</a:t>
            </a:r>
            <a:r>
              <a:rPr lang="en-GB" dirty="0" err="1" smtClean="0"/>
              <a:t>gov.ng</a:t>
            </a:r>
            <a:r>
              <a:rPr lang="en-GB" dirty="0" smtClean="0"/>
              <a:t> </a:t>
            </a:r>
            <a:r>
              <a:rPr lang="en-GB" dirty="0"/>
              <a:t>policies</a:t>
            </a:r>
            <a:r>
              <a:rPr lang="en-GB" dirty="0" smtClean="0"/>
              <a:t>.</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GB" dirty="0"/>
              <a:t>The Registrant (applicant), in lodging the request for a name, informs the Domain Provider that they are asserting a claimed right to a name</a:t>
            </a:r>
            <a:r>
              <a:rPr lang="en-GB" dirty="0" smtClean="0"/>
              <a:t>.</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GB" dirty="0"/>
              <a:t>In the case of conflicting name requests between an applicant and an existing gov.ng domain name registration, in the first instance the parties concerned (applicant and existing Registrant) should attempt to resolve the matter, and report to the NITDA if the resolution includes a change of registration details</a:t>
            </a:r>
            <a:r>
              <a:rPr lang="en-GB" dirty="0" smtClean="0"/>
              <a:t>.</a:t>
            </a:r>
            <a:endParaRPr lang="ha-Latn-NG" dirty="0"/>
          </a:p>
          <a:p>
            <a:pPr marL="548640" indent="-411480" eaLnBrk="1" fontAlgn="auto" hangingPunct="1">
              <a:spcAft>
                <a:spcPts val="0"/>
              </a:spcAft>
              <a:buClr>
                <a:schemeClr val="tx1">
                  <a:shade val="95000"/>
                </a:schemeClr>
              </a:buClr>
              <a:buFont typeface="Arial" pitchFamily="34" charset="0"/>
              <a:buChar char="•"/>
              <a:defRPr/>
            </a:pPr>
            <a:r>
              <a:rPr lang="en-GB" dirty="0"/>
              <a:t>Should a dispute not be able to be resolved between the parties, this should be reported to NITDA for further consultation and mediation</a:t>
            </a:r>
            <a:r>
              <a:rPr lang="en-GB" dirty="0" smtClean="0"/>
              <a:t>.</a:t>
            </a:r>
            <a:r>
              <a:rPr lang="en-US" dirty="0" smtClean="0"/>
              <a:t> </a:t>
            </a: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8077200" y="5724524"/>
            <a:ext cx="1066800" cy="1133476"/>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gov.ng Dispute Resolution Policy…</a:t>
            </a:r>
            <a:r>
              <a:rPr lang="ha-Latn-NG" dirty="0" smtClean="0"/>
              <a:t/>
            </a:r>
            <a:br>
              <a:rPr lang="ha-Latn-NG" dirty="0" smtClean="0"/>
            </a:br>
            <a:endParaRPr lang="ha-Latn-NG" dirty="0"/>
          </a:p>
        </p:txBody>
      </p:sp>
      <p:sp>
        <p:nvSpPr>
          <p:cNvPr id="3" name="Content Placeholder 2"/>
          <p:cNvSpPr>
            <a:spLocks noGrp="1"/>
          </p:cNvSpPr>
          <p:nvPr>
            <p:ph idx="1"/>
          </p:nvPr>
        </p:nvSpPr>
        <p:spPr/>
        <p:txBody>
          <a:bodyPr rtlCol="0">
            <a:normAutofit fontScale="70000" lnSpcReduction="20000"/>
          </a:bodyPr>
          <a:lstStyle/>
          <a:p>
            <a:pPr marL="548640" indent="-411480" eaLnBrk="1" fontAlgn="auto" hangingPunct="1">
              <a:spcAft>
                <a:spcPts val="0"/>
              </a:spcAft>
              <a:buClr>
                <a:schemeClr val="tx1">
                  <a:shade val="95000"/>
                </a:schemeClr>
              </a:buClr>
              <a:buFont typeface="Arial" pitchFamily="34" charset="0"/>
              <a:buNone/>
              <a:defRPr/>
            </a:pPr>
            <a:r>
              <a:rPr lang="en-GB" b="1" dirty="0" smtClean="0"/>
              <a:t>Escalation procedures: disputes within a State</a:t>
            </a:r>
            <a:endParaRPr lang="ha-Latn-NG" b="1" dirty="0" smtClean="0"/>
          </a:p>
          <a:p>
            <a:pPr marL="548640" indent="-411480" eaLnBrk="1" fontAlgn="auto" hangingPunct="1">
              <a:spcAft>
                <a:spcPts val="0"/>
              </a:spcAft>
              <a:buClr>
                <a:schemeClr val="tx1">
                  <a:shade val="95000"/>
                </a:schemeClr>
              </a:buClr>
              <a:buFont typeface="Arial" pitchFamily="34" charset="0"/>
              <a:buChar char="•"/>
              <a:defRPr/>
            </a:pPr>
            <a:r>
              <a:rPr lang="en-GB" dirty="0" smtClean="0"/>
              <a:t>Should a dispute within a State not be resolved by the relevant agencies of the State </a:t>
            </a:r>
            <a:r>
              <a:rPr lang="en-GB" dirty="0" err="1" smtClean="0"/>
              <a:t>eg</a:t>
            </a:r>
            <a:r>
              <a:rPr lang="en-GB" dirty="0" smtClean="0"/>
              <a:t>. The Secretary to the State Government, it should be escalated through governance mechanisms within that State, or referred to the Office of the Governor of that State.</a:t>
            </a:r>
            <a:endParaRPr lang="ha-Latn-NG" dirty="0" smtClean="0"/>
          </a:p>
          <a:p>
            <a:pPr marL="548640" indent="-411480" eaLnBrk="1" fontAlgn="auto" hangingPunct="1">
              <a:spcAft>
                <a:spcPts val="0"/>
              </a:spcAft>
              <a:buClr>
                <a:schemeClr val="tx1">
                  <a:shade val="95000"/>
                </a:schemeClr>
              </a:buClr>
              <a:buFont typeface="Arial" pitchFamily="34" charset="0"/>
              <a:buNone/>
              <a:defRPr/>
            </a:pPr>
            <a:r>
              <a:rPr lang="en-GB" b="1" dirty="0" smtClean="0"/>
              <a:t>Escalation procedures: disputes across multiple States</a:t>
            </a:r>
            <a:endParaRPr lang="ha-Latn-NG" b="1" dirty="0" smtClean="0"/>
          </a:p>
          <a:p>
            <a:pPr marL="548640" indent="-411480" eaLnBrk="1" fontAlgn="auto" hangingPunct="1">
              <a:spcAft>
                <a:spcPts val="0"/>
              </a:spcAft>
              <a:buClr>
                <a:schemeClr val="tx1">
                  <a:shade val="95000"/>
                </a:schemeClr>
              </a:buClr>
              <a:buFont typeface="Arial" pitchFamily="34" charset="0"/>
              <a:buChar char="•"/>
              <a:defRPr/>
            </a:pPr>
            <a:r>
              <a:rPr lang="en-GB" dirty="0" smtClean="0"/>
              <a:t>Should a dispute across multiple States not be resolved between relevant points of contact, it should be referred to the Secretaries of the Governments of both states. If a dispute in the above circumstances cannot be resolved, it may be escalated to the Domain Consultative Committee. </a:t>
            </a:r>
            <a:endParaRPr lang="en-US" dirty="0"/>
          </a:p>
          <a:p>
            <a:pPr marL="548640" indent="-411480" eaLnBrk="1" fontAlgn="auto" hangingPunct="1">
              <a:spcAft>
                <a:spcPts val="0"/>
              </a:spcAft>
              <a:buClr>
                <a:schemeClr val="tx1">
                  <a:shade val="95000"/>
                </a:schemeClr>
              </a:buClr>
              <a:buFont typeface="Arial" pitchFamily="34" charset="0"/>
              <a:buNone/>
              <a:defRPr/>
            </a:pPr>
            <a:r>
              <a:rPr lang="en-GB" b="1" dirty="0" smtClean="0"/>
              <a:t>Escalation procedures: disputes involving parties outside of the gov.ng domain</a:t>
            </a:r>
            <a:endParaRPr lang="ha-Latn-NG" b="1" dirty="0" smtClean="0"/>
          </a:p>
          <a:p>
            <a:pPr marL="548640" indent="-411480" eaLnBrk="1" fontAlgn="auto" hangingPunct="1">
              <a:spcAft>
                <a:spcPts val="0"/>
              </a:spcAft>
              <a:buClr>
                <a:schemeClr val="tx1">
                  <a:shade val="95000"/>
                </a:schemeClr>
              </a:buClr>
              <a:buFont typeface="Arial" pitchFamily="34" charset="0"/>
              <a:buChar char="•"/>
              <a:defRPr/>
            </a:pPr>
            <a:r>
              <a:rPr lang="en-GB" dirty="0" smtClean="0"/>
              <a:t>Disputes that extend outside of the gov.ng domain should refer to the NIRA Dispute Resolution Process</a:t>
            </a:r>
            <a:r>
              <a:rPr lang="en-GB" b="1" dirty="0" smtClean="0"/>
              <a:t>.</a:t>
            </a: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pPr eaLnBrk="1" hangingPunct="1">
              <a:buFont typeface="Arial" pitchFamily="34" charset="0"/>
              <a:buNone/>
            </a:pPr>
            <a:endParaRPr lang="en-US" sz="6000" smtClean="0"/>
          </a:p>
          <a:p>
            <a:pPr algn="ctr" eaLnBrk="1" hangingPunct="1">
              <a:buFont typeface="Arial" pitchFamily="34" charset="0"/>
              <a:buNone/>
            </a:pPr>
            <a:r>
              <a:rPr lang="en-US" sz="6000" smtClean="0"/>
              <a:t>THANK YOU</a:t>
            </a:r>
            <a:endParaRPr lang="ha-Latn-NG" sz="6000" smtClean="0"/>
          </a:p>
        </p:txBody>
      </p:sp>
      <p:pic>
        <p:nvPicPr>
          <p:cNvPr id="3"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411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smtClean="0"/>
              <a:t>National IT Policy</a:t>
            </a:r>
            <a:endParaRPr lang="ha-Latn-NG" dirty="0" smtClean="0"/>
          </a:p>
        </p:txBody>
      </p:sp>
      <p:sp>
        <p:nvSpPr>
          <p:cNvPr id="6147" name="Content Placeholder 2"/>
          <p:cNvSpPr>
            <a:spLocks noGrp="1"/>
          </p:cNvSpPr>
          <p:nvPr>
            <p:ph idx="1"/>
          </p:nvPr>
        </p:nvSpPr>
        <p:spPr/>
        <p:txBody>
          <a:bodyPr/>
          <a:lstStyle/>
          <a:p>
            <a:pPr eaLnBrk="1" hangingPunct="1">
              <a:buFont typeface="Arial" pitchFamily="34" charset="0"/>
              <a:buChar char="•"/>
            </a:pPr>
            <a:r>
              <a:rPr lang="en-US" smtClean="0"/>
              <a:t>Promulgated in 2001</a:t>
            </a:r>
          </a:p>
          <a:p>
            <a:pPr eaLnBrk="1" hangingPunct="1">
              <a:buFont typeface="Arial" pitchFamily="34" charset="0"/>
              <a:buChar char="•"/>
            </a:pPr>
            <a:r>
              <a:rPr lang="en-US" smtClean="0"/>
              <a:t>Vision : </a:t>
            </a:r>
            <a:r>
              <a:rPr lang="en-US" i="1" smtClean="0"/>
              <a:t>To make Nigeria an IT capable country in Africa and a key player in the information society by the year 2005, using IT as the engine for sustainable development and global competitiveness.</a:t>
            </a:r>
            <a:r>
              <a:rPr lang="en-US" smtClean="0"/>
              <a:t> </a:t>
            </a:r>
          </a:p>
          <a:p>
            <a:pPr eaLnBrk="1" hangingPunct="1">
              <a:buFont typeface="Arial" pitchFamily="34" charset="0"/>
              <a:buChar char="•"/>
            </a:pPr>
            <a:r>
              <a:rPr lang="en-US" smtClean="0"/>
              <a:t>Mission statement: </a:t>
            </a:r>
            <a:r>
              <a:rPr lang="en-US" i="1" smtClean="0"/>
              <a:t>To use IT for education, creation of wealth, poverty eradication, job creation, and global competitiveness</a:t>
            </a:r>
          </a:p>
          <a:p>
            <a:pPr eaLnBrk="1" hangingPunct="1">
              <a:buFont typeface="Arial" pitchFamily="34" charset="0"/>
              <a:buChar char="•"/>
            </a:pPr>
            <a:r>
              <a:rPr lang="en-US" i="1" smtClean="0"/>
              <a:t>Currently being review in line with current national visions and global realities</a:t>
            </a:r>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smtClean="0"/>
              <a:t>NITDA</a:t>
            </a:r>
            <a:endParaRPr lang="ha-Latn-NG" smtClean="0"/>
          </a:p>
        </p:txBody>
      </p:sp>
      <p:sp>
        <p:nvSpPr>
          <p:cNvPr id="7171" name="Content Placeholder 2"/>
          <p:cNvSpPr>
            <a:spLocks noGrp="1"/>
          </p:cNvSpPr>
          <p:nvPr>
            <p:ph idx="1"/>
          </p:nvPr>
        </p:nvSpPr>
        <p:spPr>
          <a:xfrm>
            <a:off x="152400" y="1600200"/>
            <a:ext cx="8839200" cy="4708525"/>
          </a:xfrm>
        </p:spPr>
        <p:txBody>
          <a:bodyPr/>
          <a:lstStyle/>
          <a:p>
            <a:pPr eaLnBrk="1" hangingPunct="1"/>
            <a:r>
              <a:rPr lang="en-US" smtClean="0"/>
              <a:t>National Information Technology Development Agency</a:t>
            </a:r>
          </a:p>
          <a:p>
            <a:pPr eaLnBrk="1" hangingPunct="1"/>
            <a:r>
              <a:rPr lang="en-US" smtClean="0"/>
              <a:t>Established in 2001</a:t>
            </a:r>
          </a:p>
          <a:p>
            <a:pPr algn="dist" eaLnBrk="1" hangingPunct="1"/>
            <a:r>
              <a:rPr lang="en-US" smtClean="0"/>
              <a:t>Mission: </a:t>
            </a:r>
            <a:r>
              <a:rPr lang="en-US" i="1" smtClean="0"/>
              <a:t>to transform Nigeria into an IT driven economy for global competitiveness through a faithful and creative implementation of an IT policy for Nigeria</a:t>
            </a:r>
          </a:p>
          <a:p>
            <a:pPr algn="just" eaLnBrk="1" hangingPunct="1"/>
            <a:r>
              <a:rPr lang="en-US" i="1" smtClean="0"/>
              <a:t>NITDA Act passed and signed April 2007 </a:t>
            </a:r>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NITDA… </a:t>
            </a:r>
            <a:br>
              <a:rPr lang="en-US" dirty="0" smtClean="0"/>
            </a:br>
            <a:r>
              <a:rPr lang="en-US" dirty="0" smtClean="0"/>
              <a:t>some provisions of the Act</a:t>
            </a:r>
            <a:endParaRPr lang="ha-Latn-NG" dirty="0"/>
          </a:p>
        </p:txBody>
      </p:sp>
      <p:sp>
        <p:nvSpPr>
          <p:cNvPr id="3" name="Content Placeholder 2"/>
          <p:cNvSpPr>
            <a:spLocks noGrp="1"/>
          </p:cNvSpPr>
          <p:nvPr>
            <p:ph idx="1"/>
          </p:nvPr>
        </p:nvSpPr>
        <p:spPr/>
        <p:txBody>
          <a:bodyPr rtlCol="0">
            <a:normAutofit fontScale="70000" lnSpcReduction="20000"/>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t>6(a)</a:t>
            </a:r>
          </a:p>
          <a:p>
            <a:pPr marL="548640" indent="-411480" eaLnBrk="1" fontAlgn="auto" hangingPunct="1">
              <a:spcAft>
                <a:spcPts val="0"/>
              </a:spcAft>
              <a:buClr>
                <a:schemeClr val="tx1">
                  <a:shade val="95000"/>
                </a:schemeClr>
              </a:buClr>
              <a:buFont typeface="Arial" pitchFamily="34" charset="0"/>
              <a:buNone/>
              <a:defRPr/>
            </a:pPr>
            <a:r>
              <a:rPr lang="en-US" dirty="0" smtClean="0"/>
              <a:t>“Create a framework for the planning, research, development, standardization, application, coordination, monitoring, evaluation and regulation of Information Technology practices, activities and systems in Nigeria and all matters related thereto and for that purpose…”  </a:t>
            </a:r>
          </a:p>
          <a:p>
            <a:pPr marL="548640" indent="-411480" eaLnBrk="1" fontAlgn="auto" hangingPunct="1">
              <a:spcAft>
                <a:spcPts val="0"/>
              </a:spcAft>
              <a:buClr>
                <a:schemeClr val="tx1">
                  <a:shade val="95000"/>
                </a:schemeClr>
              </a:buClr>
              <a:buFont typeface="Arial" pitchFamily="34" charset="0"/>
              <a:buNone/>
              <a:defRPr/>
            </a:pPr>
            <a:endParaRPr lang="en-US"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6(m) </a:t>
            </a:r>
          </a:p>
          <a:p>
            <a:pPr marL="548640" indent="-411480" eaLnBrk="1" fontAlgn="auto" hangingPunct="1">
              <a:spcAft>
                <a:spcPts val="0"/>
              </a:spcAft>
              <a:buClr>
                <a:schemeClr val="tx1">
                  <a:shade val="95000"/>
                </a:schemeClr>
              </a:buClr>
              <a:buFont typeface="Arial" pitchFamily="34" charset="0"/>
              <a:buNone/>
              <a:defRPr/>
            </a:pPr>
            <a:r>
              <a:rPr lang="en-US" dirty="0" smtClean="0"/>
              <a:t>“Accelerate Internet and Internet penetration in Nigeria and promote sound Internet Governance by giving effects to the Second Schedule of this Act”</a:t>
            </a:r>
          </a:p>
          <a:p>
            <a:pPr marL="548640" indent="-411480" eaLnBrk="1" fontAlgn="auto" hangingPunct="1">
              <a:spcAft>
                <a:spcPts val="0"/>
              </a:spcAft>
              <a:buClr>
                <a:schemeClr val="tx1">
                  <a:shade val="95000"/>
                </a:schemeClr>
              </a:buClr>
              <a:buFont typeface="Arial" pitchFamily="34" charset="0"/>
              <a:buNone/>
              <a:defRPr/>
            </a:pP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17(4)</a:t>
            </a:r>
          </a:p>
          <a:p>
            <a:pPr marL="548640" indent="-411480" eaLnBrk="1" fontAlgn="auto" hangingPunct="1">
              <a:spcAft>
                <a:spcPts val="0"/>
              </a:spcAft>
              <a:buClr>
                <a:schemeClr val="tx1">
                  <a:shade val="95000"/>
                </a:schemeClr>
              </a:buClr>
              <a:buFont typeface="Arial" pitchFamily="34" charset="0"/>
              <a:buNone/>
              <a:defRPr/>
            </a:pPr>
            <a:r>
              <a:rPr lang="en-US" dirty="0" smtClean="0"/>
              <a:t>	Where a person or body corporate fails to comply with the guidelines and standards prescribed by the Agency in the discharge of its duties under this Act, such person or body corporate commits offence.</a:t>
            </a:r>
          </a:p>
          <a:p>
            <a:pPr marL="548640" indent="-411480" eaLnBrk="1" fontAlgn="auto" hangingPunct="1">
              <a:spcAft>
                <a:spcPts val="0"/>
              </a:spcAft>
              <a:buClr>
                <a:schemeClr val="tx1">
                  <a:shade val="95000"/>
                </a:schemeClr>
              </a:buClr>
              <a:buFont typeface="Arial" pitchFamily="34" charset="0"/>
              <a:buChar char="•"/>
              <a:defRPr/>
            </a:pP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NITDA… </a:t>
            </a:r>
            <a:br>
              <a:rPr lang="en-US" dirty="0" smtClean="0"/>
            </a:br>
            <a:r>
              <a:rPr lang="en-US" dirty="0" smtClean="0"/>
              <a:t>some provisions of the Act…</a:t>
            </a:r>
            <a:endParaRPr lang="ha-Latn-NG" dirty="0"/>
          </a:p>
        </p:txBody>
      </p:sp>
      <p:sp>
        <p:nvSpPr>
          <p:cNvPr id="3" name="Content Placeholder 2"/>
          <p:cNvSpPr>
            <a:spLocks noGrp="1"/>
          </p:cNvSpPr>
          <p:nvPr>
            <p:ph idx="1"/>
          </p:nvPr>
        </p:nvSpPr>
        <p:spPr/>
        <p:txBody>
          <a:bodyPr rtlCol="0">
            <a:normAutofit lnSpcReduction="10000"/>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t>Subject to the provisions of this Act, the Agency shall advise the Federal Government generally on matters and issues that are related to the management and administration of Nigerian’s country code top level domain (.</a:t>
            </a:r>
            <a:r>
              <a:rPr lang="en-US" dirty="0" err="1" smtClean="0"/>
              <a:t>ng</a:t>
            </a:r>
            <a:r>
              <a:rPr lang="en-US" dirty="0" smtClean="0"/>
              <a:t>).</a:t>
            </a:r>
            <a:endParaRPr lang="ha-Latn-NG" dirty="0" smtClean="0"/>
          </a:p>
          <a:p>
            <a:pPr marL="548640" indent="-411480" eaLnBrk="1" fontAlgn="auto" hangingPunct="1">
              <a:spcAft>
                <a:spcPts val="0"/>
              </a:spcAft>
              <a:buClr>
                <a:schemeClr val="tx1">
                  <a:shade val="95000"/>
                </a:schemeClr>
              </a:buClr>
              <a:buFont typeface="Arial" pitchFamily="34" charset="0"/>
              <a:buChar char="•"/>
              <a:defRPr/>
            </a:pPr>
            <a:r>
              <a:rPr lang="en-US" dirty="0" smtClean="0"/>
              <a:t>The Agency shall have supervisory authority over any organization incorporated’ under the laws of Nigeria to manage and administer Nigeria’s country code top level domain (.</a:t>
            </a:r>
            <a:r>
              <a:rPr lang="en-US" dirty="0" err="1" smtClean="0"/>
              <a:t>ng</a:t>
            </a:r>
            <a:r>
              <a:rPr lang="en-US" dirty="0" smtClean="0"/>
              <a:t>) including but not limited but not limited to the following; </a:t>
            </a:r>
            <a:endParaRPr lang="ha-Latn-NG" dirty="0" smtClean="0"/>
          </a:p>
          <a:p>
            <a:pPr marL="548640" indent="-411480" eaLnBrk="1" fontAlgn="auto" hangingPunct="1">
              <a:spcAft>
                <a:spcPts val="0"/>
              </a:spcAft>
              <a:buClr>
                <a:schemeClr val="tx1">
                  <a:shade val="95000"/>
                </a:schemeClr>
              </a:buClr>
              <a:buFont typeface="Arial" pitchFamily="34" charset="0"/>
              <a:buChar char="•"/>
              <a:defRPr/>
            </a:pPr>
            <a:endParaRPr lang="ha-Latn-NG"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NITDA… </a:t>
            </a:r>
            <a:br>
              <a:rPr lang="en-US" dirty="0" smtClean="0"/>
            </a:br>
            <a:r>
              <a:rPr lang="en-US" dirty="0" smtClean="0"/>
              <a:t>some provisions of the Act…</a:t>
            </a:r>
            <a:endParaRPr lang="en-GB" dirty="0"/>
          </a:p>
        </p:txBody>
      </p:sp>
      <p:sp>
        <p:nvSpPr>
          <p:cNvPr id="3" name="Content Placeholder 2"/>
          <p:cNvSpPr>
            <a:spLocks noGrp="1"/>
          </p:cNvSpPr>
          <p:nvPr>
            <p:ph idx="1"/>
          </p:nvPr>
        </p:nvSpPr>
        <p:spPr/>
        <p:txBody>
          <a:bodyPr/>
          <a:lstStyle/>
          <a:p>
            <a:pPr marL="868680" lvl="1" indent="-283464" eaLnBrk="1" fontAlgn="auto" hangingPunct="1">
              <a:spcAft>
                <a:spcPts val="0"/>
              </a:spcAft>
              <a:buFont typeface="Arial" pitchFamily="34" charset="0"/>
              <a:buChar char="•"/>
              <a:defRPr/>
            </a:pPr>
            <a:r>
              <a:rPr lang="en-US" dirty="0" smtClean="0"/>
              <a:t>Approve the constitution of the management of any such organization created to carry out the acts mentioned in Section 2 (1) of this Schedule;</a:t>
            </a:r>
            <a:endParaRPr lang="ha-Latn-NG" dirty="0" smtClean="0"/>
          </a:p>
          <a:p>
            <a:pPr marL="868680" lvl="1" indent="-283464" eaLnBrk="1" fontAlgn="auto" hangingPunct="1">
              <a:spcAft>
                <a:spcPts val="0"/>
              </a:spcAft>
              <a:buFont typeface="Arial" pitchFamily="34" charset="0"/>
              <a:buChar char="•"/>
              <a:defRPr/>
            </a:pPr>
            <a:r>
              <a:rPr lang="en-US" dirty="0" smtClean="0"/>
              <a:t>Lay down standards which shall ensure that the membership of the organization when viewed collectively is broadly representative of the stakeholders of the ICT community in the country;</a:t>
            </a:r>
            <a:endParaRPr lang="ha-Latn-NG" dirty="0" smtClean="0"/>
          </a:p>
          <a:p>
            <a:pPr marL="868680" lvl="1" indent="-283464" eaLnBrk="1" fontAlgn="auto" hangingPunct="1">
              <a:spcAft>
                <a:spcPts val="0"/>
              </a:spcAft>
              <a:buFont typeface="Arial" pitchFamily="34" charset="0"/>
              <a:buChar char="•"/>
              <a:defRPr/>
            </a:pPr>
            <a:r>
              <a:rPr lang="en-US" dirty="0" smtClean="0"/>
              <a:t>Outline an operational rule for the organization which shall include but not limited to the following;</a:t>
            </a:r>
            <a:endParaRPr lang="ha-Latn-NG" dirty="0" smtClean="0"/>
          </a:p>
          <a:p>
            <a:pPr marL="868680" lvl="1" indent="-283464" eaLnBrk="1" fontAlgn="auto" hangingPunct="1">
              <a:spcAft>
                <a:spcPts val="0"/>
              </a:spcAft>
              <a:buFont typeface="Arial" pitchFamily="34" charset="0"/>
              <a:buChar char="•"/>
              <a:defRPr/>
            </a:pPr>
            <a:r>
              <a:rPr lang="en-US" dirty="0" smtClean="0"/>
              <a:t>The creation of any department of the organization to perform specialized functions;</a:t>
            </a:r>
            <a:endParaRPr lang="ha-Latn-NG" dirty="0" smtClean="0"/>
          </a:p>
          <a:p>
            <a:endParaRPr lang="en-GB" dirty="0"/>
          </a:p>
        </p:txBody>
      </p:sp>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792480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156B13"/>
            </a:gs>
            <a:gs pos="25999">
              <a:srgbClr val="156B13"/>
            </a:gs>
            <a:gs pos="87000">
              <a:srgbClr val="164E25"/>
            </a:gs>
            <a:gs pos="100000">
              <a:srgbClr val="9CB86E"/>
            </a:gs>
          </a:gsLst>
          <a:lin ang="2700000" scaled="0"/>
        </a:gradFill>
        <a:effectLst/>
      </p:bgPr>
    </p:bg>
    <p:spTree>
      <p:nvGrpSpPr>
        <p:cNvPr id="1" name=""/>
        <p:cNvGrpSpPr/>
        <p:nvPr/>
      </p:nvGrpSpPr>
      <p:grpSpPr>
        <a:xfrm>
          <a:off x="0" y="0"/>
          <a:ext cx="0" cy="0"/>
          <a:chOff x="0" y="0"/>
          <a:chExt cx="0" cy="0"/>
        </a:xfrm>
      </p:grpSpPr>
      <p:pic>
        <p:nvPicPr>
          <p:cNvPr id="4" name="Picture 2" descr="nitda logo"/>
          <p:cNvPicPr>
            <a:picLocks noChangeAspect="1" noChangeArrowheads="1"/>
          </p:cNvPicPr>
          <p:nvPr/>
        </p:nvPicPr>
        <p:blipFill>
          <a:blip r:embed="rId2" cstate="print">
            <a:lum bright="4000" contrast="28000"/>
            <a:extLst>
              <a:ext uri="{28A0092B-C50C-407E-A947-70E740481C1C}">
                <a14:useLocalDpi xmlns="" xmlns:a14="http://schemas.microsoft.com/office/drawing/2010/main" val="0"/>
              </a:ext>
            </a:extLst>
          </a:blip>
          <a:srcRect/>
          <a:stretch>
            <a:fillRect/>
          </a:stretch>
        </p:blipFill>
        <p:spPr bwMode="auto">
          <a:xfrm>
            <a:off x="0" y="5562600"/>
            <a:ext cx="1219200" cy="1295400"/>
          </a:xfrm>
          <a:prstGeom prst="rect">
            <a:avLst/>
          </a:prstGeom>
          <a:noFill/>
          <a:ln>
            <a:noFill/>
          </a:ln>
          <a:effectLst>
            <a:glow rad="139700">
              <a:schemeClr val="accent3">
                <a:satMod val="175000"/>
                <a:alpha val="40000"/>
              </a:schemeClr>
            </a:glo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NITDA… </a:t>
            </a:r>
            <a:br>
              <a:rPr lang="en-US" dirty="0" smtClean="0"/>
            </a:br>
            <a:r>
              <a:rPr lang="en-US" dirty="0" smtClean="0"/>
              <a:t>some provisions of the Act</a:t>
            </a:r>
            <a:endParaRPr lang="ha-Latn-NG" dirty="0"/>
          </a:p>
        </p:txBody>
      </p:sp>
      <p:sp>
        <p:nvSpPr>
          <p:cNvPr id="3" name="Content Placeholder 2"/>
          <p:cNvSpPr>
            <a:spLocks noGrp="1"/>
          </p:cNvSpPr>
          <p:nvPr>
            <p:ph idx="1"/>
          </p:nvPr>
        </p:nvSpPr>
        <p:spPr/>
        <p:txBody>
          <a:bodyPr rtlCol="0">
            <a:normAutofit/>
          </a:bodyPr>
          <a:lstStyle/>
          <a:p>
            <a:pPr marL="868680" lvl="1" indent="-283464" eaLnBrk="1" fontAlgn="auto" hangingPunct="1">
              <a:spcAft>
                <a:spcPts val="0"/>
              </a:spcAft>
              <a:buFont typeface="Arial" pitchFamily="34" charset="0"/>
              <a:buChar char="•"/>
              <a:defRPr/>
            </a:pPr>
            <a:r>
              <a:rPr lang="en-US" dirty="0" smtClean="0"/>
              <a:t>The establishment and functioning of committees including a management board; the preparation by the organization of an annual business plan </a:t>
            </a:r>
            <a:r>
              <a:rPr lang="en-US" dirty="0" err="1" smtClean="0"/>
              <a:t>interms</a:t>
            </a:r>
            <a:r>
              <a:rPr lang="en-US" dirty="0" smtClean="0"/>
              <a:t> of which the activities of the organization are planned annually;</a:t>
            </a:r>
            <a:endParaRPr lang="ha-Latn-NG" dirty="0" smtClean="0"/>
          </a:p>
          <a:p>
            <a:pPr marL="868680" lvl="1" indent="-283464" eaLnBrk="1" fontAlgn="auto" hangingPunct="1">
              <a:spcAft>
                <a:spcPts val="0"/>
              </a:spcAft>
              <a:buFont typeface="Arial" pitchFamily="34" charset="0"/>
              <a:buChar char="•"/>
              <a:defRPr/>
            </a:pPr>
            <a:r>
              <a:rPr lang="en-US" dirty="0" smtClean="0"/>
              <a:t>The determination through arbitration of any dispute concerning the interpretation of the memorandum and articles of association of the organization;</a:t>
            </a:r>
            <a:endParaRPr lang="ha-Latn-NG" dirty="0" smtClean="0"/>
          </a:p>
          <a:p>
            <a:pPr marL="868680" lvl="1" indent="-283464" eaLnBrk="1" fontAlgn="auto" hangingPunct="1">
              <a:spcAft>
                <a:spcPts val="0"/>
              </a:spcAft>
              <a:buFont typeface="Arial" pitchFamily="34" charset="0"/>
              <a:buChar char="•"/>
              <a:defRPr/>
            </a:pPr>
            <a:r>
              <a:rPr lang="en-US" dirty="0" smtClean="0"/>
              <a:t>The procedures and criteria for the establishment of second level domains and for delegations to such domains;</a:t>
            </a:r>
            <a:endParaRPr lang="ha-Latn-NG" dirty="0" smtClean="0"/>
          </a:p>
          <a:p>
            <a:pPr marL="548640" indent="-411480" eaLnBrk="1" fontAlgn="auto" hangingPunct="1">
              <a:spcAft>
                <a:spcPts val="0"/>
              </a:spcAft>
              <a:buClr>
                <a:schemeClr val="tx1">
                  <a:shade val="95000"/>
                </a:schemeClr>
              </a:buClr>
              <a:buFont typeface="Arial" charset="0"/>
              <a:buNone/>
              <a:defRPr/>
            </a:pPr>
            <a:endParaRPr lang="ha-Latn-NG" dirty="0" smtClean="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6493</TotalTime>
  <Words>1751</Words>
  <Application>Microsoft Office PowerPoint</Application>
  <PresentationFormat>On-screen Show (4:3)</PresentationFormat>
  <Paragraphs>184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Apex</vt:lpstr>
      <vt:lpstr>GOVERNMENT DOMAIN POLICY FOR NIGERIA</vt:lpstr>
      <vt:lpstr>OUTLINE</vt:lpstr>
      <vt:lpstr>INTRODUCTION</vt:lpstr>
      <vt:lpstr>National IT Policy</vt:lpstr>
      <vt:lpstr>NITDA</vt:lpstr>
      <vt:lpstr>NITDA…  some provisions of the Act</vt:lpstr>
      <vt:lpstr>NITDA…  some provisions of the Act…</vt:lpstr>
      <vt:lpstr>NITDA…  some provisions of the Act…</vt:lpstr>
      <vt:lpstr>NITDA…  some provisions of the Act</vt:lpstr>
      <vt:lpstr>some provisions of the Act …</vt:lpstr>
      <vt:lpstr>DNS tree</vt:lpstr>
      <vt:lpstr>Domain name management and administration </vt:lpstr>
      <vt:lpstr>Domain name management and administration ….</vt:lpstr>
      <vt:lpstr>The objectives of this project  includes</vt:lpstr>
      <vt:lpstr>Projects objectives …</vt:lpstr>
      <vt:lpstr>Project Scope </vt:lpstr>
      <vt:lpstr>Project Scope … </vt:lpstr>
      <vt:lpstr>Domain Name Registration Process </vt:lpstr>
      <vt:lpstr>Domain Name Registration Process ... </vt:lpstr>
      <vt:lpstr>Registration Process ...</vt:lpstr>
      <vt:lpstr>Policy and Governance Framework</vt:lpstr>
      <vt:lpstr>Policy and Governance Framework ...</vt:lpstr>
      <vt:lpstr>Eligibility Requirements</vt:lpstr>
      <vt:lpstr>Eligibility Requirements....</vt:lpstr>
      <vt:lpstr>Eligibility Requirements...</vt:lpstr>
      <vt:lpstr>Domain Naming Conventions</vt:lpstr>
      <vt:lpstr>Domain Naming Conventions…</vt:lpstr>
      <vt:lpstr> Naming Conventions…</vt:lpstr>
      <vt:lpstr>Domain Naming Conventions…</vt:lpstr>
      <vt:lpstr>gov.ng Dispute Resolution Policy</vt:lpstr>
      <vt:lpstr>gov.ng Dispute Resolution Policy… </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DOMAIN POLICY FOR NIGERIA</dc:title>
  <dc:creator>Dr Ashiru Sani Daura</dc:creator>
  <cp:lastModifiedBy>ICD</cp:lastModifiedBy>
  <cp:revision>29</cp:revision>
  <dcterms:created xsi:type="dcterms:W3CDTF">2009-08-05T19:59:51Z</dcterms:created>
  <dcterms:modified xsi:type="dcterms:W3CDTF">2011-09-14T09:26:17Z</dcterms:modified>
</cp:coreProperties>
</file>